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37"/>
  </p:notesMasterIdLst>
  <p:sldIdLst>
    <p:sldId id="287" r:id="rId2"/>
    <p:sldId id="288" r:id="rId3"/>
    <p:sldId id="289" r:id="rId4"/>
    <p:sldId id="290" r:id="rId5"/>
    <p:sldId id="291" r:id="rId6"/>
    <p:sldId id="292" r:id="rId7"/>
    <p:sldId id="259" r:id="rId8"/>
    <p:sldId id="263" r:id="rId9"/>
    <p:sldId id="293" r:id="rId10"/>
    <p:sldId id="304" r:id="rId11"/>
    <p:sldId id="294" r:id="rId12"/>
    <p:sldId id="296" r:id="rId13"/>
    <p:sldId id="298" r:id="rId14"/>
    <p:sldId id="297" r:id="rId15"/>
    <p:sldId id="303" r:id="rId16"/>
    <p:sldId id="316" r:id="rId17"/>
    <p:sldId id="267" r:id="rId18"/>
    <p:sldId id="306" r:id="rId19"/>
    <p:sldId id="308" r:id="rId20"/>
    <p:sldId id="321" r:id="rId21"/>
    <p:sldId id="318" r:id="rId22"/>
    <p:sldId id="319" r:id="rId23"/>
    <p:sldId id="309" r:id="rId24"/>
    <p:sldId id="310" r:id="rId25"/>
    <p:sldId id="268" r:id="rId26"/>
    <p:sldId id="284" r:id="rId27"/>
    <p:sldId id="311" r:id="rId28"/>
    <p:sldId id="270" r:id="rId29"/>
    <p:sldId id="312" r:id="rId30"/>
    <p:sldId id="279" r:id="rId31"/>
    <p:sldId id="313" r:id="rId32"/>
    <p:sldId id="320" r:id="rId33"/>
    <p:sldId id="314" r:id="rId34"/>
    <p:sldId id="315" r:id="rId35"/>
    <p:sldId id="283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00"/>
    <a:srgbClr val="46AF2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95" autoAdjust="0"/>
    <p:restoredTop sz="91839" autoAdjust="0"/>
  </p:normalViewPr>
  <p:slideViewPr>
    <p:cSldViewPr>
      <p:cViewPr varScale="1">
        <p:scale>
          <a:sx n="67" d="100"/>
          <a:sy n="67" d="100"/>
        </p:scale>
        <p:origin x="-123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B061FDD-AE18-4E40-8B1E-9DC8E8C02476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F3B2944-B2AB-40D6-BE25-9EC7487A43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2944-B2AB-40D6-BE25-9EC7487A43E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6078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078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8A938-7EDE-4F49-9C96-8AC32EF2C7E0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A78EF-363C-4100-BF08-3B6D9CB118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3BED9-7779-4702-82A6-3F0807B50AD9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46B6B-8165-4B83-A2D2-05EBFA116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8BC45-D29E-4954-8E7F-8372037E2A03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9ECC2-3615-46CF-BF30-BCF62756C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E4B20-212B-4B80-BB61-C496C9DC6B39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B7C5C-FCC3-484C-82A9-B961926EF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1B100-55DC-4C12-A727-C60CEBA981A8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4C1DD-862A-4D98-9AE3-13F5F1A57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ADB44-3F62-4343-96A9-A7D06BE5E512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BCD55-29E3-4EB1-BC6E-25E8FE6C7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E790C-4450-4713-9A48-48927C5F43F8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2396B-1856-4178-9AB1-D94FDBFB4A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5F272-0110-41D5-B547-96745DF01521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1CE56-9B26-4B8F-9486-6828E209D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991B1-D1D5-44D8-88CE-BBA5D91F0444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0E526-E721-4DF3-912B-ADF05F809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6304-84A1-4D1D-965D-6D47BCE34539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7413F-0A64-44AF-9D24-26658FCA1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14B97-804D-4561-AA86-8FC4897AB30A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EAC0E-77E7-423E-B9A3-04EFCEC165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46AF2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59747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4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4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5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5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5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5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5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5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5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5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5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5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6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6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5976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976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3BEBB40-CB4A-4DE9-AD16-33B28145AE9C}" type="datetimeFigureOut">
              <a:rPr lang="ru-RU"/>
              <a:pPr>
                <a:defRPr/>
              </a:pPr>
              <a:t>10.08.2016</a:t>
            </a:fld>
            <a:endParaRPr lang="ru-RU"/>
          </a:p>
        </p:txBody>
      </p:sp>
      <p:sp>
        <p:nvSpPr>
          <p:cNvPr id="15976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76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139BF69-C715-4708-A558-DC1ED5BD7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976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  <p:sldLayoutId id="2147483776" r:id="rId2"/>
    <p:sldLayoutId id="2147483775" r:id="rId3"/>
    <p:sldLayoutId id="2147483774" r:id="rId4"/>
    <p:sldLayoutId id="2147483773" r:id="rId5"/>
    <p:sldLayoutId id="2147483772" r:id="rId6"/>
    <p:sldLayoutId id="2147483771" r:id="rId7"/>
    <p:sldLayoutId id="2147483770" r:id="rId8"/>
    <p:sldLayoutId id="2147483769" r:id="rId9"/>
    <p:sldLayoutId id="2147483768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85794"/>
            <a:ext cx="6858016" cy="46474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ruthCYR Ultra" pitchFamily="50" charset="-52"/>
              </a:rPr>
              <a:t>                        </a:t>
            </a:r>
            <a:r>
              <a:rPr lang="ru-RU" sz="5400" b="1" cap="none" spc="0" dirty="0" smtClean="0">
                <a:ln w="50800"/>
                <a:solidFill>
                  <a:srgbClr val="000000"/>
                </a:solidFill>
                <a:effectLst/>
                <a:latin typeface="TruthCYR Ultra" pitchFamily="50" charset="-52"/>
              </a:rPr>
              <a:t>ОТЧЁТ </a:t>
            </a:r>
          </a:p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TruthCYR Ultra" pitchFamily="50" charset="-52"/>
              </a:rPr>
              <a:t>                       ГЛАВЫ </a:t>
            </a:r>
          </a:p>
          <a:p>
            <a:pPr algn="ctr"/>
            <a:r>
              <a:rPr lang="ru-RU" sz="4000" b="1" dirty="0" err="1" smtClean="0">
                <a:ln w="50800"/>
                <a:solidFill>
                  <a:srgbClr val="000000"/>
                </a:solidFill>
                <a:latin typeface="TruthCYR Ultra" pitchFamily="50" charset="-52"/>
              </a:rPr>
              <a:t>Ковылкинского</a:t>
            </a:r>
            <a:endParaRPr lang="ru-RU" sz="4000" b="1" dirty="0" smtClean="0">
              <a:ln w="50800"/>
              <a:solidFill>
                <a:srgbClr val="000000"/>
              </a:solidFill>
              <a:latin typeface="TruthCYR Ultra" pitchFamily="50" charset="-52"/>
            </a:endParaRPr>
          </a:p>
          <a:p>
            <a:pPr algn="ctr"/>
            <a:r>
              <a:rPr lang="ru-RU" sz="4000" b="1" dirty="0" smtClean="0">
                <a:ln w="50800"/>
                <a:solidFill>
                  <a:srgbClr val="000000"/>
                </a:solidFill>
                <a:latin typeface="TruthCYR Ultra" pitchFamily="50" charset="-52"/>
              </a:rPr>
              <a:t>сельского поселения</a:t>
            </a:r>
          </a:p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первое  полугодие</a:t>
            </a:r>
          </a:p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2016 года </a:t>
            </a:r>
            <a:endParaRPr lang="ru-RU" sz="5400" b="1" cap="none" spc="0" dirty="0">
              <a:ln w="50800"/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://www.gumilev-center.ru/wp-content/uploads/2012/10/17-russia-armenia-fla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3429000" cy="1933576"/>
          </a:xfrm>
          <a:prstGeom prst="rect">
            <a:avLst/>
          </a:prstGeom>
          <a:noFill/>
        </p:spPr>
      </p:pic>
      <p:pic>
        <p:nvPicPr>
          <p:cNvPr id="1026" name="Picture 2" descr="C:\Users\larisa\Documents\Все фото\распечатать\Фото банне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500570"/>
            <a:ext cx="3100416" cy="2357430"/>
          </a:xfrm>
          <a:prstGeom prst="rect">
            <a:avLst/>
          </a:prstGeom>
          <a:noFill/>
        </p:spPr>
      </p:pic>
    </p:spTree>
  </p:cSld>
  <p:clrMapOvr>
    <a:masterClrMapping/>
  </p:clrMapOvr>
  <p:transition advTm="1403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8331127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Ultra" pitchFamily="50" charset="-52"/>
              </a:rPr>
              <a:t>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Ultra" pitchFamily="50" charset="-52"/>
              </a:rPr>
              <a:t>П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Ultra" pitchFamily="50" charset="-52"/>
              </a:rPr>
              <a:t>лановый объём расходов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Ultra" pitchFamily="50" charset="-52"/>
              </a:rPr>
              <a:t>на 1 июля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Ultra" pitchFamily="50" charset="-52"/>
              </a:rPr>
              <a:t>7345,7 тыс.руб.</a:t>
            </a:r>
          </a:p>
          <a:p>
            <a:pPr algn="ctr"/>
            <a:endParaRPr lang="ru-RU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algn="tl" rotWithShape="0">
                  <a:srgbClr val="000000"/>
                </a:outerShdw>
              </a:effectLst>
              <a:latin typeface="TruthCYR Ultra" pitchFamily="50" charset="-52"/>
            </a:endParaRPr>
          </a:p>
          <a:p>
            <a:pPr algn="ctr"/>
            <a:endParaRPr lang="ru-RU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algn="tl" rotWithShape="0">
                  <a:srgbClr val="000000"/>
                </a:outerShdw>
              </a:effectLst>
              <a:latin typeface="TruthCYR Ultra" pitchFamily="50" charset="-52"/>
            </a:endParaRPr>
          </a:p>
          <a:p>
            <a:pPr algn="ctr"/>
            <a:endParaRPr lang="ru-RU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algn="tl" rotWithShape="0">
                  <a:srgbClr val="000000"/>
                </a:outerShdw>
              </a:effectLst>
              <a:latin typeface="TruthCYR Ultra" pitchFamily="50" charset="-52"/>
            </a:endParaRP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Ultra" pitchFamily="50" charset="-52"/>
              </a:rPr>
              <a:t>Фактический объём расходов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Ultra" pitchFamily="50" charset="-52"/>
              </a:rPr>
              <a:t>на 1 июля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Ultra" pitchFamily="50" charset="-52"/>
              </a:rPr>
              <a:t>3508,7 тыс.руб.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Ultra" pitchFamily="50" charset="-52"/>
              </a:rPr>
              <a:t> 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Ultra" pitchFamily="50" charset="-52"/>
              </a:rPr>
              <a:t>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algn="tl" rotWithShape="0">
                  <a:srgbClr val="000000"/>
                </a:outerShdw>
              </a:effectLst>
              <a:latin typeface="TruthCYR Ultra" pitchFamily="50" charset="-52"/>
            </a:endParaRPr>
          </a:p>
        </p:txBody>
      </p:sp>
    </p:spTree>
  </p:cSld>
  <p:clrMapOvr>
    <a:masterClrMapping/>
  </p:clrMapOvr>
  <p:transition advTm="932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571480"/>
            <a:ext cx="8621271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u="sng" cap="none" spc="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Общегосударственные вопросы-</a:t>
            </a:r>
          </a:p>
          <a:p>
            <a:pPr algn="ctr"/>
            <a:endParaRPr lang="ru-RU" sz="3200" b="1" dirty="0" smtClean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план-4213,7 тыс. руб.</a:t>
            </a:r>
          </a:p>
          <a:p>
            <a:pPr algn="ctr"/>
            <a:endParaRPr lang="ru-RU" sz="3200" b="1" i="1" u="sng" cap="none" spc="0" dirty="0" smtClean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i="1" u="sng" cap="none" spc="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Национальная оборона</a:t>
            </a:r>
          </a:p>
          <a:p>
            <a:pPr algn="ctr"/>
            <a:r>
              <a:rPr lang="ru-RU" sz="3200" b="1" i="1" u="sng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1956,9</a:t>
            </a:r>
            <a:r>
              <a:rPr lang="ru-RU" sz="3200" b="1" i="1" u="sng" cap="none" spc="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тыс.руб.</a:t>
            </a:r>
          </a:p>
          <a:p>
            <a:pPr algn="ctr"/>
            <a:endParaRPr lang="ru-RU" sz="3200" b="1" i="1" u="sng" dirty="0" smtClean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200" b="1" i="1" u="sng" cap="none" spc="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Защита от чрезвычайных ситуаций</a:t>
            </a:r>
          </a:p>
          <a:p>
            <a:pPr algn="ctr"/>
            <a:r>
              <a:rPr lang="ru-RU" sz="3200" b="1" i="1" u="sng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51,1 тыс.руб.</a:t>
            </a:r>
            <a:endParaRPr lang="ru-RU" sz="3200" b="1" i="1" u="sng" cap="none" spc="0" dirty="0" smtClean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3200" b="1" i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3200" b="1" i="1" u="sng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1239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428604"/>
            <a:ext cx="84296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54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  <a:p>
            <a:pPr algn="ctr"/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05087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Расходы по </a:t>
            </a:r>
          </a:p>
          <a:p>
            <a:pPr algn="ctr"/>
            <a:r>
              <a:rPr lang="ru-RU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дорожному хозяйству</a:t>
            </a:r>
          </a:p>
          <a:p>
            <a:pPr algn="ctr"/>
            <a:r>
              <a:rPr lang="ru-RU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805,8</a:t>
            </a:r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тыс. руб.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9" name="Picture 10" descr="дороги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5728318" y="2415558"/>
            <a:ext cx="278511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H:\DCIM\124___12\IMG_0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17032"/>
            <a:ext cx="3600000" cy="2699877"/>
          </a:xfrm>
          <a:prstGeom prst="rect">
            <a:avLst/>
          </a:prstGeom>
          <a:noFill/>
        </p:spPr>
      </p:pic>
    </p:spTree>
  </p:cSld>
  <p:clrMapOvr>
    <a:masterClrMapping/>
  </p:clrMapOvr>
  <p:transition advTm="778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14291"/>
            <a:ext cx="9144000" cy="130189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ru-RU" sz="3600" b="1" cap="none" spc="0" dirty="0" smtClean="0">
                <a:ln w="50800"/>
                <a:solidFill>
                  <a:srgbClr val="000000"/>
                </a:solidFill>
                <a:effectLst/>
                <a:latin typeface="Monotype Corsiva" pitchFamily="66" charset="0"/>
              </a:rPr>
              <a:t>Жилищно-коммунальное </a:t>
            </a:r>
            <a:r>
              <a:rPr lang="ru-RU" sz="3600" b="1" dirty="0" smtClean="0">
                <a:ln w="50800"/>
                <a:solidFill>
                  <a:srgbClr val="000000"/>
                </a:solidFill>
                <a:latin typeface="Monotype Corsiva" pitchFamily="66" charset="0"/>
              </a:rPr>
              <a:t>хозяйство</a:t>
            </a:r>
            <a:r>
              <a:rPr lang="ru-RU" sz="4000" b="1" dirty="0" smtClean="0">
                <a:ln w="50800"/>
                <a:solidFill>
                  <a:srgbClr val="000000"/>
                </a:solidFill>
                <a:latin typeface="Monotype Corsiva" pitchFamily="66" charset="0"/>
              </a:rPr>
              <a:t>396,0тыс.руб.</a:t>
            </a:r>
          </a:p>
          <a:p>
            <a:pPr algn="just"/>
            <a:endParaRPr lang="ru-RU" sz="4000" b="1" dirty="0" smtClean="0">
              <a:ln w="50800"/>
              <a:solidFill>
                <a:srgbClr val="000000"/>
              </a:solidFill>
              <a:latin typeface="Monotype Corsiva" pitchFamily="66" charset="0"/>
            </a:endParaRPr>
          </a:p>
          <a:p>
            <a:pPr algn="just"/>
            <a:r>
              <a:rPr lang="ru-RU" sz="4000" b="1" dirty="0" smtClean="0">
                <a:ln w="50800"/>
                <a:solidFill>
                  <a:srgbClr val="000000"/>
                </a:solidFill>
                <a:latin typeface="Monotype Corsiva" pitchFamily="66" charset="0"/>
              </a:rPr>
              <a:t>-коммунальное  </a:t>
            </a:r>
            <a:r>
              <a:rPr lang="ru-RU" sz="4000" b="1" dirty="0" err="1" smtClean="0">
                <a:ln w="50800"/>
                <a:solidFill>
                  <a:srgbClr val="000000"/>
                </a:solidFill>
                <a:latin typeface="Monotype Corsiva" pitchFamily="66" charset="0"/>
              </a:rPr>
              <a:t>хоз</a:t>
            </a:r>
            <a:r>
              <a:rPr lang="ru-RU" sz="4000" b="1" dirty="0" smtClean="0">
                <a:ln w="50800"/>
                <a:solidFill>
                  <a:srgbClr val="000000"/>
                </a:solidFill>
                <a:latin typeface="Monotype Corsiva" pitchFamily="66" charset="0"/>
              </a:rPr>
              <a:t> - во- 6,0 тыс.руб.</a:t>
            </a:r>
          </a:p>
          <a:p>
            <a:pPr algn="just"/>
            <a:endParaRPr lang="ru-RU" sz="4000" b="1" dirty="0" smtClean="0">
              <a:ln w="50800"/>
              <a:solidFill>
                <a:srgbClr val="000000"/>
              </a:solidFill>
              <a:latin typeface="Monotype Corsiva" pitchFamily="66" charset="0"/>
            </a:endParaRPr>
          </a:p>
          <a:p>
            <a:pPr algn="just">
              <a:buFontTx/>
              <a:buChar char="-"/>
            </a:pPr>
            <a:r>
              <a:rPr lang="ru-RU" sz="4000" b="1" dirty="0" smtClean="0">
                <a:ln w="50800"/>
                <a:solidFill>
                  <a:srgbClr val="000000"/>
                </a:solidFill>
                <a:latin typeface="Monotype Corsiva" pitchFamily="66" charset="0"/>
              </a:rPr>
              <a:t>благоустройство- 390,0 тыс.руб.</a:t>
            </a:r>
          </a:p>
          <a:p>
            <a:pPr algn="just">
              <a:buFontTx/>
              <a:buChar char="-"/>
            </a:pPr>
            <a:endParaRPr lang="ru-RU" sz="4000" b="1" dirty="0" smtClean="0">
              <a:ln w="50800"/>
              <a:solidFill>
                <a:srgbClr val="000000"/>
              </a:solidFill>
              <a:latin typeface="Monotype Corsiva" pitchFamily="66" charset="0"/>
            </a:endParaRPr>
          </a:p>
          <a:p>
            <a:pPr algn="just">
              <a:buFontTx/>
              <a:buChar char="-"/>
            </a:pPr>
            <a:r>
              <a:rPr lang="ru-RU" sz="4000" b="1" dirty="0" smtClean="0">
                <a:ln w="50800"/>
                <a:solidFill>
                  <a:srgbClr val="000000"/>
                </a:solidFill>
                <a:latin typeface="Monotype Corsiva" pitchFamily="66" charset="0"/>
              </a:rPr>
              <a:t>учреждения культуры- 259,7 тыс.руб.</a:t>
            </a:r>
          </a:p>
          <a:p>
            <a:pPr algn="just">
              <a:buFontTx/>
              <a:buChar char="-"/>
            </a:pPr>
            <a:endParaRPr lang="ru-RU" sz="4000" b="1" dirty="0" smtClean="0">
              <a:ln w="50800"/>
              <a:solidFill>
                <a:srgbClr val="000000"/>
              </a:solidFill>
              <a:latin typeface="Monotype Corsiva" pitchFamily="66" charset="0"/>
            </a:endParaRPr>
          </a:p>
          <a:p>
            <a:pPr algn="just"/>
            <a:r>
              <a:rPr lang="ru-RU" sz="4000" b="1" dirty="0" smtClean="0">
                <a:ln w="50800"/>
                <a:solidFill>
                  <a:srgbClr val="000000"/>
                </a:solidFill>
                <a:latin typeface="Monotype Corsiva" pitchFamily="66" charset="0"/>
              </a:rPr>
              <a:t>- физкультура и спорт- 7,5 тыс.руб.</a:t>
            </a:r>
          </a:p>
          <a:p>
            <a:pPr algn="ctr"/>
            <a:endParaRPr lang="ru-RU" sz="6000" b="1" dirty="0" smtClean="0">
              <a:ln w="50800"/>
              <a:solidFill>
                <a:schemeClr val="bg1">
                  <a:shade val="50000"/>
                </a:schemeClr>
              </a:solidFill>
              <a:latin typeface="Monotype Corsiva" pitchFamily="66" charset="0"/>
            </a:endParaRPr>
          </a:p>
          <a:p>
            <a:pPr algn="ctr">
              <a:buFontTx/>
              <a:buChar char="-"/>
            </a:pPr>
            <a:endParaRPr lang="ru-RU" sz="6000" b="1" dirty="0" smtClean="0">
              <a:ln w="50800"/>
              <a:solidFill>
                <a:schemeClr val="bg1">
                  <a:shade val="50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6000" b="1" dirty="0" smtClean="0">
              <a:ln w="50800"/>
              <a:solidFill>
                <a:schemeClr val="bg1">
                  <a:shade val="50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60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  <a:latin typeface="Monotype Corsiva" pitchFamily="66" charset="0"/>
            </a:endParaRPr>
          </a:p>
          <a:p>
            <a:pPr algn="ctr"/>
            <a:endParaRPr lang="ru-RU" sz="6000" b="1" dirty="0" smtClean="0">
              <a:ln w="50800"/>
              <a:solidFill>
                <a:schemeClr val="bg1">
                  <a:shade val="50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60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  <a:latin typeface="Monotype Corsiva" pitchFamily="66" charset="0"/>
            </a:endParaRPr>
          </a:p>
          <a:p>
            <a:pPr algn="ctr"/>
            <a:endParaRPr lang="ru-RU" sz="6000" b="1" dirty="0" smtClean="0">
              <a:ln w="50800"/>
              <a:solidFill>
                <a:schemeClr val="bg1">
                  <a:shade val="50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6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 advTm="1531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428604"/>
            <a:ext cx="8951488" cy="72943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50800"/>
                <a:solidFill>
                  <a:srgbClr val="000000"/>
                </a:solidFill>
                <a:effectLst/>
                <a:latin typeface="Lucida Sans Unicode" pitchFamily="34" charset="0"/>
                <a:cs typeface="Lucida Sans Unicode" pitchFamily="34" charset="0"/>
              </a:rPr>
              <a:t>Работа по снижению задолженности</a:t>
            </a:r>
          </a:p>
          <a:p>
            <a:pPr algn="ctr"/>
            <a:r>
              <a:rPr lang="ru-RU" sz="3600" b="1" cap="none" spc="0" dirty="0" smtClean="0">
                <a:ln w="50800"/>
                <a:solidFill>
                  <a:srgbClr val="000000"/>
                </a:solidFill>
                <a:effectLst/>
                <a:latin typeface="Lucida Sans Unicode" pitchFamily="34" charset="0"/>
                <a:cs typeface="Lucida Sans Unicode" pitchFamily="34" charset="0"/>
              </a:rPr>
              <a:t> по налогам:</a:t>
            </a:r>
          </a:p>
          <a:p>
            <a:pPr algn="ctr">
              <a:buFontTx/>
              <a:buChar char="-"/>
            </a:pPr>
            <a:r>
              <a:rPr lang="ru-RU" sz="3600" b="1" dirty="0" smtClean="0">
                <a:ln w="50800"/>
                <a:solidFill>
                  <a:srgbClr val="000000"/>
                </a:solidFill>
                <a:latin typeface="Monotype Corsiva" pitchFamily="66" charset="0"/>
                <a:cs typeface="Lucida Sans Unicode" pitchFamily="34" charset="0"/>
              </a:rPr>
              <a:t>сведения по задолженности в </a:t>
            </a:r>
          </a:p>
          <a:p>
            <a:pPr algn="ctr"/>
            <a:r>
              <a:rPr lang="ru-RU" sz="3600" b="1" dirty="0" smtClean="0">
                <a:ln w="50800"/>
                <a:solidFill>
                  <a:srgbClr val="000000"/>
                </a:solidFill>
                <a:latin typeface="Monotype Corsiva" pitchFamily="66" charset="0"/>
                <a:cs typeface="Lucida Sans Unicode" pitchFamily="34" charset="0"/>
              </a:rPr>
              <a:t>Межрайонную ИФНС;</a:t>
            </a:r>
          </a:p>
          <a:p>
            <a:pPr algn="ctr"/>
            <a:endParaRPr lang="ru-RU" sz="3600" b="1" dirty="0" smtClean="0">
              <a:ln w="50800"/>
              <a:solidFill>
                <a:srgbClr val="000000"/>
              </a:solidFill>
              <a:latin typeface="Monotype Corsiva" pitchFamily="66" charset="0"/>
              <a:cs typeface="Lucida Sans Unicode" pitchFamily="34" charset="0"/>
            </a:endParaRPr>
          </a:p>
          <a:p>
            <a:pPr algn="ctr">
              <a:buFontTx/>
              <a:buChar char="-"/>
            </a:pPr>
            <a:r>
              <a:rPr lang="ru-RU" sz="3600" b="1" cap="none" spc="0" dirty="0" smtClean="0">
                <a:ln w="50800"/>
                <a:solidFill>
                  <a:srgbClr val="000000"/>
                </a:solidFill>
                <a:effectLst/>
                <a:latin typeface="Monotype Corsiva" pitchFamily="66" charset="0"/>
                <a:cs typeface="Lucida Sans Unicode" pitchFamily="34" charset="0"/>
              </a:rPr>
              <a:t>сверка граждан- должников УФССП;</a:t>
            </a:r>
          </a:p>
          <a:p>
            <a:pPr algn="ctr">
              <a:buFontTx/>
              <a:buChar char="-"/>
            </a:pPr>
            <a:endParaRPr lang="ru-RU" sz="3600" b="1" cap="none" spc="0" dirty="0" smtClean="0">
              <a:ln w="50800"/>
              <a:solidFill>
                <a:srgbClr val="000000"/>
              </a:solidFill>
              <a:effectLst/>
              <a:latin typeface="Monotype Corsiva" pitchFamily="66" charset="0"/>
              <a:cs typeface="Lucida Sans Unicode" pitchFamily="34" charset="0"/>
            </a:endParaRPr>
          </a:p>
          <a:p>
            <a:pPr algn="ctr"/>
            <a:r>
              <a:rPr lang="ru-RU" sz="3600" b="1" dirty="0" smtClean="0">
                <a:ln w="50800"/>
                <a:solidFill>
                  <a:srgbClr val="000000"/>
                </a:solidFill>
                <a:latin typeface="Monotype Corsiva" pitchFamily="66" charset="0"/>
                <a:cs typeface="Lucida Sans Unicode" pitchFamily="34" charset="0"/>
              </a:rPr>
              <a:t>- размещение  информации на</a:t>
            </a:r>
          </a:p>
          <a:p>
            <a:pPr algn="ctr"/>
            <a:r>
              <a:rPr lang="ru-RU" sz="3600" b="1" cap="none" spc="0" dirty="0" smtClean="0">
                <a:ln w="50800"/>
                <a:solidFill>
                  <a:srgbClr val="000000"/>
                </a:solidFill>
                <a:effectLst/>
                <a:latin typeface="Monotype Corsiva" pitchFamily="66" charset="0"/>
                <a:cs typeface="Lucida Sans Unicode" pitchFamily="34" charset="0"/>
              </a:rPr>
              <a:t> сайте Администрации в рубрике</a:t>
            </a:r>
          </a:p>
          <a:p>
            <a:pPr algn="ctr"/>
            <a:r>
              <a:rPr lang="ru-RU" sz="3600" b="1" dirty="0" smtClean="0">
                <a:ln w="50800"/>
                <a:solidFill>
                  <a:srgbClr val="000000"/>
                </a:solidFill>
                <a:latin typeface="Monotype Corsiva" pitchFamily="66" charset="0"/>
                <a:cs typeface="Lucida Sans Unicode" pitchFamily="34" charset="0"/>
              </a:rPr>
              <a:t>«Налоги».</a:t>
            </a:r>
          </a:p>
          <a:p>
            <a:pPr algn="ctr"/>
            <a:endParaRPr lang="ru-RU" sz="36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  <a:latin typeface="Monotype Corsiva" pitchFamily="66" charset="0"/>
              <a:cs typeface="Lucida Sans Unicode" pitchFamily="34" charset="0"/>
            </a:endParaRPr>
          </a:p>
          <a:p>
            <a:pPr algn="ctr"/>
            <a:endParaRPr lang="ru-RU" sz="3600" b="1" dirty="0" smtClean="0">
              <a:ln w="50800"/>
              <a:solidFill>
                <a:schemeClr val="bg1">
                  <a:shade val="50000"/>
                </a:schemeClr>
              </a:solidFill>
              <a:latin typeface="Monotype Corsiva" pitchFamily="66" charset="0"/>
              <a:cs typeface="Lucida Sans Unicode" pitchFamily="34" charset="0"/>
            </a:endParaRPr>
          </a:p>
          <a:p>
            <a:pPr algn="ctr"/>
            <a:endParaRPr lang="ru-RU" sz="36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Monotype Corsiva" pitchFamily="66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advTm="1237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000108"/>
            <a:ext cx="8645315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rgbClr val="000000"/>
                </a:solidFill>
                <a:effectLst/>
              </a:rPr>
              <a:t>Выдано 405 справок;</a:t>
            </a:r>
          </a:p>
          <a:p>
            <a:pPr algn="ctr"/>
            <a:endParaRPr lang="ru-RU" sz="3200" b="1" cap="none" spc="0" dirty="0" smtClean="0">
              <a:ln w="50800"/>
              <a:solidFill>
                <a:srgbClr val="000000"/>
              </a:solidFill>
              <a:effectLst/>
            </a:endParaRPr>
          </a:p>
          <a:p>
            <a:pPr algn="ctr"/>
            <a:r>
              <a:rPr lang="ru-RU" sz="3200" b="1" dirty="0" smtClean="0">
                <a:ln w="50800"/>
                <a:solidFill>
                  <a:srgbClr val="000000"/>
                </a:solidFill>
              </a:rPr>
              <a:t>12 обращений граждан;</a:t>
            </a:r>
          </a:p>
          <a:p>
            <a:pPr algn="ctr"/>
            <a:endParaRPr lang="ru-RU" sz="3200" b="1" dirty="0" smtClean="0">
              <a:ln w="50800"/>
              <a:solidFill>
                <a:srgbClr val="000000"/>
              </a:solidFill>
            </a:endParaRPr>
          </a:p>
          <a:p>
            <a:pPr algn="ctr"/>
            <a:r>
              <a:rPr lang="ru-RU" sz="3200" b="1" cap="none" spc="0" dirty="0" smtClean="0">
                <a:ln w="50800"/>
                <a:solidFill>
                  <a:srgbClr val="000000"/>
                </a:solidFill>
                <a:effectLst/>
              </a:rPr>
              <a:t>13 нотариальных действий;</a:t>
            </a:r>
          </a:p>
          <a:p>
            <a:pPr algn="ctr"/>
            <a:endParaRPr lang="ru-RU" sz="3200" b="1" cap="none" spc="0" dirty="0" smtClean="0">
              <a:ln w="50800"/>
              <a:solidFill>
                <a:srgbClr val="000000"/>
              </a:solidFill>
              <a:effectLst/>
            </a:endParaRPr>
          </a:p>
          <a:p>
            <a:pPr algn="ctr"/>
            <a:r>
              <a:rPr lang="ru-RU" sz="3200" b="1" dirty="0" smtClean="0">
                <a:ln w="50800"/>
                <a:solidFill>
                  <a:srgbClr val="000000"/>
                </a:solidFill>
              </a:rPr>
              <a:t>Проведено 9 заседаний Собрания депутатов;</a:t>
            </a:r>
          </a:p>
          <a:p>
            <a:pPr algn="ctr"/>
            <a:endParaRPr lang="ru-RU" sz="3200" b="1" dirty="0" smtClean="0">
              <a:ln w="50800"/>
              <a:solidFill>
                <a:srgbClr val="000000"/>
              </a:solidFill>
            </a:endParaRPr>
          </a:p>
          <a:p>
            <a:pPr algn="ctr"/>
            <a:r>
              <a:rPr lang="ru-RU" sz="3200" b="1" cap="none" spc="0" dirty="0" smtClean="0">
                <a:ln w="50800"/>
                <a:solidFill>
                  <a:srgbClr val="000000"/>
                </a:solidFill>
                <a:effectLst/>
              </a:rPr>
              <a:t>Принято 22 решения.</a:t>
            </a:r>
          </a:p>
        </p:txBody>
      </p:sp>
    </p:spTree>
  </p:cSld>
  <p:clrMapOvr>
    <a:masterClrMapping/>
  </p:clrMapOvr>
  <p:transition advTm="1379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285728"/>
            <a:ext cx="7170553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Предупреждение</a:t>
            </a:r>
          </a:p>
          <a:p>
            <a:pPr algn="ctr"/>
            <a:r>
              <a:rPr lang="ru-RU" sz="5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безнадзорности</a:t>
            </a:r>
          </a:p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5400" b="1" cap="none" spc="0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дминистрация</a:t>
            </a:r>
          </a:p>
          <a:p>
            <a:pPr algn="ctr"/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2000232" y="371475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6500826" y="364331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95864" y="2967335"/>
            <a:ext cx="5718232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i="1" cap="none" spc="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Школы                          СРЦ</a:t>
            </a:r>
            <a:endParaRPr lang="ru-RU" sz="2800" i="1" cap="none" spc="0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584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331640" y="404664"/>
            <a:ext cx="6778625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altLang="ru-RU" sz="3800" kern="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571480"/>
            <a:ext cx="8296630" cy="34470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  <a:solidFill>
                  <a:srgbClr val="000000"/>
                </a:solidFill>
              </a:rPr>
              <a:t>Социально- экономические проблемы</a:t>
            </a:r>
          </a:p>
          <a:p>
            <a:pPr algn="ctr"/>
            <a:endParaRPr lang="ru-RU" sz="2800" b="1" cap="none" spc="0" dirty="0" smtClean="0">
              <a:ln w="50800"/>
              <a:solidFill>
                <a:srgbClr val="000000"/>
              </a:solidFill>
              <a:effectLst/>
            </a:endParaRPr>
          </a:p>
          <a:p>
            <a:endParaRPr lang="ru-RU" sz="2800" b="1" dirty="0" smtClean="0">
              <a:ln w="50800"/>
              <a:solidFill>
                <a:srgbClr val="000000"/>
              </a:solidFill>
            </a:endParaRPr>
          </a:p>
          <a:p>
            <a:r>
              <a:rPr lang="ru-RU" sz="4000" b="1" dirty="0" smtClean="0">
                <a:ln w="50800"/>
                <a:solidFill>
                  <a:srgbClr val="000000"/>
                </a:solidFill>
                <a:latin typeface="Monotype Corsiva" pitchFamily="66" charset="0"/>
              </a:rPr>
              <a:t>Улучшение  жилищных  условий- 4 семьи;</a:t>
            </a:r>
          </a:p>
          <a:p>
            <a:r>
              <a:rPr lang="ru-RU" sz="4000" b="1" cap="none" spc="0" dirty="0" smtClean="0">
                <a:ln w="50800"/>
                <a:solidFill>
                  <a:srgbClr val="000000"/>
                </a:solidFill>
                <a:effectLst/>
                <a:latin typeface="Monotype Corsiva" pitchFamily="66" charset="0"/>
              </a:rPr>
              <a:t>Получение сертификата- 1 семья.</a:t>
            </a:r>
          </a:p>
          <a:p>
            <a:pPr algn="ctr"/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1266" name="Picture 2" descr="http://molodost35.ru/wp-content/uploads/2014/11/%D1%81%D0%B5%D0%BC%D1%8C%D1%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857628"/>
            <a:ext cx="4071918" cy="2571744"/>
          </a:xfrm>
          <a:prstGeom prst="rect">
            <a:avLst/>
          </a:prstGeom>
          <a:noFill/>
        </p:spPr>
      </p:pic>
      <p:pic>
        <p:nvPicPr>
          <p:cNvPr id="11268" name="Picture 4" descr="https://im3-tub-ru.yandex.net/i?id=04b36b5ff7085703b5e7d81c034a1f9d&amp;n=33&amp;h=215&amp;w=2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3929066"/>
            <a:ext cx="2486025" cy="2047876"/>
          </a:xfrm>
          <a:prstGeom prst="rect">
            <a:avLst/>
          </a:prstGeom>
          <a:noFill/>
        </p:spPr>
      </p:pic>
    </p:spTree>
  </p:cSld>
  <p:clrMapOvr>
    <a:masterClrMapping/>
  </p:clrMapOvr>
  <p:transition advTm="806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85728"/>
            <a:ext cx="8113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БЛАГОУСТРОЙСТВО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028" name="Picture 4" descr="C:\Users\larisa\Documents\Все фото\128___04\IMG_0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4643470" cy="3706777"/>
          </a:xfrm>
          <a:prstGeom prst="rect">
            <a:avLst/>
          </a:prstGeom>
          <a:noFill/>
        </p:spPr>
      </p:pic>
      <p:pic>
        <p:nvPicPr>
          <p:cNvPr id="1029" name="Picture 5" descr="C:\Users\larisa\Documents\Все фото\128___04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357562"/>
            <a:ext cx="5421322" cy="3167068"/>
          </a:xfrm>
          <a:prstGeom prst="rect">
            <a:avLst/>
          </a:prstGeom>
          <a:noFill/>
        </p:spPr>
      </p:pic>
    </p:spTree>
  </p:cSld>
  <p:clrMapOvr>
    <a:masterClrMapping/>
  </p:clrMapOvr>
  <p:transition advTm="564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risa\Documents\Все фото\Субботник 8 апрля\20160408_110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786346" cy="3786214"/>
          </a:xfrm>
          <a:prstGeom prst="rect">
            <a:avLst/>
          </a:prstGeom>
          <a:noFill/>
        </p:spPr>
      </p:pic>
      <p:pic>
        <p:nvPicPr>
          <p:cNvPr id="3076" name="Picture 4" descr="C:\Users\larisa\Documents\Все фото\Субботник 8 апрля\20160408_094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285860"/>
            <a:ext cx="5572132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Tm="515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9144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Black" pitchFamily="50" charset="-52"/>
                <a:cs typeface="Times New Roman" pitchFamily="18" charset="0"/>
              </a:rPr>
              <a:t>Территория поселения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Black" pitchFamily="50" charset="-52"/>
                <a:cs typeface="Times New Roman" pitchFamily="18" charset="0"/>
              </a:rPr>
              <a:t>19,047 га;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Black" pitchFamily="50" charset="-52"/>
                <a:cs typeface="Times New Roman" pitchFamily="18" charset="0"/>
              </a:rPr>
              <a:t>4 населённых пункта;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ruthCYR Black" pitchFamily="50" charset="-52"/>
                <a:cs typeface="Times New Roman" pitchFamily="18" charset="0"/>
              </a:rPr>
              <a:t>429 домовладений.</a:t>
            </a:r>
          </a:p>
        </p:txBody>
      </p:sp>
      <p:pic>
        <p:nvPicPr>
          <p:cNvPr id="1026" name="Picture 2" descr="C:\Users\larisa\Desktop\Все фото\День хуторво 13г\100_4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643314"/>
            <a:ext cx="3428992" cy="2786106"/>
          </a:xfrm>
          <a:prstGeom prst="rect">
            <a:avLst/>
          </a:prstGeom>
          <a:noFill/>
        </p:spPr>
      </p:pic>
      <p:pic>
        <p:nvPicPr>
          <p:cNvPr id="2050" name="Picture 2" descr="C:\Users\larisa\Documents\Все фото\124___12\IMG_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4752"/>
            <a:ext cx="3489268" cy="2571768"/>
          </a:xfrm>
          <a:prstGeom prst="rect">
            <a:avLst/>
          </a:prstGeom>
          <a:noFill/>
        </p:spPr>
      </p:pic>
    </p:spTree>
  </p:cSld>
  <p:clrMapOvr>
    <a:masterClrMapping/>
  </p:clrMapOvr>
  <p:transition advTm="1161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image-0-02-01-d3b264ed97196009988c9f1ee6c6ced6da911eaecda677f2e93aa30306ac88a5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96362" cy="5929322"/>
          </a:xfrm>
          <a:prstGeom prst="rect">
            <a:avLst/>
          </a:prstGeom>
          <a:noFill/>
        </p:spPr>
      </p:pic>
    </p:spTree>
  </p:cSld>
  <p:clrMapOvr>
    <a:masterClrMapping/>
  </p:clrMapOvr>
  <p:transition advTm="1015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isa\Documents\Все фото\128___04\IMG_0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4910051" cy="5992817"/>
          </a:xfrm>
          <a:prstGeom prst="rect">
            <a:avLst/>
          </a:prstGeom>
          <a:noFill/>
        </p:spPr>
      </p:pic>
      <p:pic>
        <p:nvPicPr>
          <p:cNvPr id="2051" name="Picture 3" descr="C:\Users\larisa\Documents\Все фото\128___04\IMG_0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357298"/>
            <a:ext cx="3357586" cy="3786214"/>
          </a:xfrm>
          <a:prstGeom prst="rect">
            <a:avLst/>
          </a:prstGeom>
          <a:noFill/>
        </p:spPr>
      </p:pic>
    </p:spTree>
  </p:cSld>
  <p:clrMapOvr>
    <a:masterClrMapping/>
  </p:clrMapOvr>
  <p:transition advTm="978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85828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Выездные </a:t>
            </a:r>
            <a:r>
              <a:rPr lang="ru-RU" sz="5400" b="1" dirty="0" smtClean="0">
                <a:ln w="1905"/>
                <a:solidFill>
                  <a:schemeClr val="tx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проверки</a:t>
            </a:r>
          </a:p>
          <a:p>
            <a:pPr algn="ctr"/>
            <a:r>
              <a:rPr lang="ru-RU" sz="5400" b="1" dirty="0" smtClean="0">
                <a:ln w="1905"/>
                <a:solidFill>
                  <a:schemeClr val="tx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5400" b="1" dirty="0" smtClean="0">
                <a:ln w="1905"/>
                <a:solidFill>
                  <a:schemeClr val="tx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 благоустройству</a:t>
            </a:r>
            <a:endParaRPr lang="ru-RU" sz="5400" b="1" dirty="0" smtClean="0">
              <a:ln w="1905"/>
              <a:solidFill>
                <a:schemeClr val="tx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dirty="0" smtClean="0">
              <a:ln w="1905"/>
              <a:solidFill>
                <a:schemeClr val="tx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 w="1905"/>
                <a:solidFill>
                  <a:schemeClr val="tx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400" b="1" cap="none" spc="0" dirty="0" smtClean="0">
                <a:ln w="1905"/>
                <a:solidFill>
                  <a:schemeClr val="tx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оставлено</a:t>
            </a:r>
            <a:r>
              <a:rPr lang="ru-RU" sz="5400" b="1" cap="none" spc="0" dirty="0" smtClean="0">
                <a:ln w="1905"/>
                <a:solidFill>
                  <a:schemeClr val="tx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buFontTx/>
              <a:buChar char="-"/>
            </a:pPr>
            <a:r>
              <a:rPr lang="ru-RU" sz="5400" b="1" cap="none" spc="0" dirty="0" smtClean="0">
                <a:ln w="1905"/>
                <a:solidFill>
                  <a:schemeClr val="tx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30 предписаний</a:t>
            </a:r>
          </a:p>
          <a:p>
            <a:pPr algn="ctr"/>
            <a:r>
              <a:rPr lang="ru-RU" sz="5400" b="1" dirty="0" smtClean="0">
                <a:ln w="1905"/>
                <a:solidFill>
                  <a:schemeClr val="tx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- 5 протоколов.</a:t>
            </a:r>
            <a:endParaRPr lang="ru-RU" sz="5400" b="1" cap="none" spc="0" dirty="0">
              <a:ln w="1905"/>
              <a:solidFill>
                <a:schemeClr val="tx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76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28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uthCYR Black" pitchFamily="50" charset="-52"/>
              </a:rPr>
              <a:t>Дорожное хозяйство</a:t>
            </a:r>
            <a:endParaRPr lang="ru-RU" sz="5400" b="1" cap="none" spc="50" dirty="0">
              <a:ln w="11430"/>
              <a:solidFill>
                <a:srgbClr val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uthCYR Black" pitchFamily="50" charset="-52"/>
            </a:endParaRPr>
          </a:p>
        </p:txBody>
      </p:sp>
      <p:pic>
        <p:nvPicPr>
          <p:cNvPr id="4098" name="Picture 2" descr="E:\Фото на отчет\IMG_0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85860"/>
            <a:ext cx="5703846" cy="5214974"/>
          </a:xfrm>
          <a:prstGeom prst="rect">
            <a:avLst/>
          </a:prstGeom>
          <a:noFill/>
        </p:spPr>
      </p:pic>
    </p:spTree>
  </p:cSld>
  <p:clrMapOvr>
    <a:masterClrMapping/>
  </p:clrMapOvr>
  <p:transition advTm="567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 на отчет\IMG_06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3467589" cy="3349587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357430"/>
            <a:ext cx="635798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711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331640" y="404664"/>
            <a:ext cx="685165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altLang="ru-RU" sz="1800" kern="0" dirty="0" smtClean="0"/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0"/>
            <a:ext cx="8073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rgbClr val="000000"/>
                </a:solidFill>
                <a:effectLst/>
              </a:rPr>
              <a:t>КУЛЬТУРА И СПОРТ</a:t>
            </a:r>
            <a:endParaRPr lang="ru-RU" sz="5400" b="1" cap="none" spc="0" dirty="0">
              <a:ln w="50800"/>
              <a:solidFill>
                <a:srgbClr val="000000"/>
              </a:solidFill>
              <a:effectLst/>
            </a:endParaRPr>
          </a:p>
        </p:txBody>
      </p:sp>
      <p:pic>
        <p:nvPicPr>
          <p:cNvPr id="6146" name="Picture 2" descr="C:\Users\larisa\Documents\Все фото\129___05\IMG_0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5"/>
            <a:ext cx="8286808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Tm="823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200" dirty="0"/>
          </a:p>
        </p:txBody>
      </p:sp>
      <p:pic>
        <p:nvPicPr>
          <p:cNvPr id="7170" name="Picture 2" descr="C:\Users\larisa\Documents\Все фото\129___05\IMG_0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643998" cy="6030923"/>
          </a:xfrm>
          <a:prstGeom prst="rect">
            <a:avLst/>
          </a:prstGeom>
          <a:noFill/>
        </p:spPr>
      </p:pic>
    </p:spTree>
  </p:cSld>
  <p:clrMapOvr>
    <a:masterClrMapping/>
  </p:clrMapOvr>
  <p:transition advTm="581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                           -  Митинг памяти и скорби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-Концерт к Дню семьи, любви </a:t>
            </a:r>
            <a:br>
              <a:rPr lang="ru-RU" sz="2000" dirty="0" smtClean="0"/>
            </a:br>
            <a:r>
              <a:rPr lang="ru-RU" sz="2000" dirty="0" smtClean="0"/>
              <a:t>                                 и верности в </a:t>
            </a:r>
            <a:r>
              <a:rPr lang="ru-RU" sz="2000" dirty="0" err="1" smtClean="0"/>
              <a:t>Луговском</a:t>
            </a:r>
            <a:r>
              <a:rPr lang="ru-RU" sz="2000" dirty="0" smtClean="0"/>
              <a:t> СК</a:t>
            </a:r>
            <a:endParaRPr lang="ru-RU" sz="2000" dirty="0"/>
          </a:p>
        </p:txBody>
      </p:sp>
      <p:pic>
        <p:nvPicPr>
          <p:cNvPr id="8194" name="Picture 2" descr="C:\Users\larisa\Desktop\22 июня\IMG_3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714776" cy="3000396"/>
          </a:xfrm>
          <a:prstGeom prst="rect">
            <a:avLst/>
          </a:prstGeom>
          <a:noFill/>
        </p:spPr>
      </p:pic>
      <p:pic>
        <p:nvPicPr>
          <p:cNvPr id="8195" name="Picture 3" descr="C:\Users\larisa\Desktop\8 июля\20160708_103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071678"/>
            <a:ext cx="6858048" cy="4786322"/>
          </a:xfrm>
          <a:prstGeom prst="rect">
            <a:avLst/>
          </a:prstGeom>
          <a:noFill/>
        </p:spPr>
      </p:pic>
    </p:spTree>
  </p:cSld>
  <p:clrMapOvr>
    <a:masterClrMapping/>
  </p:clrMapOvr>
  <p:transition advTm="8219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765175"/>
            <a:ext cx="7489825" cy="5400675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>
              <a:solidFill>
                <a:srgbClr val="89898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08" y="285728"/>
            <a:ext cx="91133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Bookman Old Style" pitchFamily="18" charset="0"/>
              </a:rPr>
              <a:t>Гражданская оборона</a:t>
            </a:r>
          </a:p>
          <a:p>
            <a:pPr algn="ctr"/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Bookman Old Style" pitchFamily="18" charset="0"/>
            </a:endParaRPr>
          </a:p>
        </p:txBody>
      </p:sp>
      <p:pic>
        <p:nvPicPr>
          <p:cNvPr id="9218" name="Picture 2" descr="C:\Users\larisa\Desktop\Фото на отчет\IMG_0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6215106" cy="5000660"/>
          </a:xfrm>
          <a:prstGeom prst="rect">
            <a:avLst/>
          </a:prstGeom>
          <a:noFill/>
        </p:spPr>
      </p:pic>
    </p:spTree>
  </p:cSld>
  <p:clrMapOvr>
    <a:masterClrMapping/>
  </p:clrMapOvr>
  <p:transition advTm="643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arisa\Documents\Все фото\128___04\IMG_0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4143404" cy="4643446"/>
          </a:xfrm>
          <a:prstGeom prst="rect">
            <a:avLst/>
          </a:prstGeom>
          <a:noFill/>
        </p:spPr>
      </p:pic>
      <p:pic>
        <p:nvPicPr>
          <p:cNvPr id="10243" name="Picture 3" descr="C:\Users\larisa\Desktop\Фото на отчет\IMG_0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071546"/>
            <a:ext cx="4632276" cy="5492727"/>
          </a:xfrm>
          <a:prstGeom prst="rect">
            <a:avLst/>
          </a:prstGeom>
          <a:noFill/>
        </p:spPr>
      </p:pic>
    </p:spTree>
  </p:cSld>
  <p:clrMapOvr>
    <a:masterClrMapping/>
  </p:clrMapOvr>
  <p:transition advTm="761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79920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rgbClr val="000000"/>
                </a:solidFill>
                <a:effectLst/>
                <a:latin typeface="TruthCYR Black" pitchFamily="50" charset="-52"/>
              </a:rPr>
              <a:t>Численность </a:t>
            </a:r>
          </a:p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TruthCYR Black" pitchFamily="50" charset="-52"/>
              </a:rPr>
              <a:t>п</a:t>
            </a:r>
            <a:r>
              <a:rPr lang="ru-RU" sz="5400" b="1" cap="none" spc="0" dirty="0" smtClean="0">
                <a:ln w="50800"/>
                <a:solidFill>
                  <a:srgbClr val="000000"/>
                </a:solidFill>
                <a:effectLst/>
                <a:latin typeface="TruthCYR Black" pitchFamily="50" charset="-52"/>
              </a:rPr>
              <a:t>роживающих</a:t>
            </a:r>
          </a:p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2015 год – 1492 чел.</a:t>
            </a:r>
          </a:p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2016 год- 1487 чел.</a:t>
            </a:r>
          </a:p>
          <a:p>
            <a:pPr algn="ctr"/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25603" name="Picture 3" descr="C:\Users\larisa\Desktop\Все фото\фото\Фото Лариса\митинг 9 мая Ковылк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76"/>
            <a:ext cx="5429288" cy="3286124"/>
          </a:xfrm>
          <a:prstGeom prst="rect">
            <a:avLst/>
          </a:prstGeom>
          <a:noFill/>
        </p:spPr>
      </p:pic>
      <p:pic>
        <p:nvPicPr>
          <p:cNvPr id="25604" name="Picture 4" descr="C:\Users\larisa\Desktop\Все фото\Фотографии\юбилей района\DSC_1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76" y="3929042"/>
            <a:ext cx="3429024" cy="2928958"/>
          </a:xfrm>
          <a:prstGeom prst="rect">
            <a:avLst/>
          </a:prstGeom>
          <a:noFill/>
        </p:spPr>
      </p:pic>
    </p:spTree>
  </p:cSld>
  <p:clrMapOvr>
    <a:masterClrMapping/>
  </p:clrMapOvr>
  <p:transition advTm="531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8813" y="4714875"/>
            <a:ext cx="7215187" cy="862013"/>
          </a:xfrm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kumimoji="1" lang="ru-RU" sz="1700" b="1" cap="all" dirty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kumimoji="1" lang="ru-RU" sz="1700" b="1" cap="all" dirty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ru-RU" sz="1700" b="1" cap="all" dirty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1" lang="ru-RU" sz="4000" b="1" cap="all" dirty="0">
              <a:ln w="12700">
                <a:solidFill>
                  <a:schemeClr val="tx1">
                    <a:tint val="95000"/>
                  </a:schemeClr>
                </a:solidFill>
              </a:ln>
              <a:gradFill>
                <a:gsLst>
                  <a:gs pos="0">
                    <a:schemeClr val="tx1">
                      <a:tint val="65000"/>
                    </a:schemeClr>
                  </a:gs>
                  <a:gs pos="49900">
                    <a:schemeClr val="tx1">
                      <a:tint val="95000"/>
                    </a:schemeClr>
                  </a:gs>
                  <a:gs pos="50000">
                    <a:schemeClr val="tx1"/>
                  </a:gs>
                  <a:gs pos="100000">
                    <a:schemeClr val="tx1">
                      <a:tint val="95000"/>
                    </a:schemeClr>
                  </a:gs>
                </a:gsLst>
                <a:lin ang="5400000" scaled="1"/>
              </a:gradFill>
              <a:effectLst/>
            </a:endParaRPr>
          </a:p>
        </p:txBody>
      </p:sp>
      <p:sp>
        <p:nvSpPr>
          <p:cNvPr id="34818" name="Текст 2"/>
          <p:cNvSpPr>
            <a:spLocks noGrp="1"/>
          </p:cNvSpPr>
          <p:nvPr>
            <p:ph type="body" idx="4294967295"/>
          </p:nvPr>
        </p:nvSpPr>
        <p:spPr>
          <a:xfrm>
            <a:off x="1295400" y="620713"/>
            <a:ext cx="7848600" cy="4464050"/>
          </a:xfrm>
        </p:spPr>
        <p:txBody>
          <a:bodyPr anchor="b"/>
          <a:lstStyle/>
          <a:p>
            <a:pPr marL="0" indent="0" algn="just" eaLnBrk="1" hangingPunct="1">
              <a:buNone/>
              <a:defRPr/>
            </a:pPr>
            <a:endParaRPr lang="ru-RU" sz="2400" dirty="0" smtClean="0"/>
          </a:p>
          <a:p>
            <a:pPr marL="0" indent="0" algn="just" eaLnBrk="1" hangingPunct="1">
              <a:buNone/>
              <a:defRPr/>
            </a:pPr>
            <a:endParaRPr lang="ru-RU" sz="2400" dirty="0" smtClean="0"/>
          </a:p>
          <a:p>
            <a:pPr marL="0" indent="0" algn="just" eaLnBrk="1" hangingPunct="1">
              <a:buNone/>
              <a:defRPr/>
            </a:pPr>
            <a:endParaRPr lang="ru-RU" sz="2400" dirty="0" smtClean="0"/>
          </a:p>
          <a:p>
            <a:pPr marL="0" indent="0" algn="just" eaLnBrk="1" hangingPunct="1">
              <a:buNone/>
              <a:defRPr/>
            </a:pP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571480"/>
            <a:ext cx="8572560" cy="7571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rgbClr val="000000"/>
                </a:solidFill>
                <a:effectLst/>
                <a:ea typeface="Verdana" pitchFamily="34" charset="0"/>
                <a:cs typeface="Verdana" pitchFamily="34" charset="0"/>
              </a:rPr>
              <a:t>Воинский учёт</a:t>
            </a:r>
          </a:p>
          <a:p>
            <a:r>
              <a:rPr lang="ru-RU" sz="4400" b="1" dirty="0" smtClean="0">
                <a:ln w="50800"/>
                <a:solidFill>
                  <a:srgbClr val="000000"/>
                </a:solidFill>
                <a:latin typeface="Monotype Corsiva" pitchFamily="66" charset="0"/>
                <a:ea typeface="Verdana" pitchFamily="34" charset="0"/>
                <a:cs typeface="Verdana" pitchFamily="34" charset="0"/>
              </a:rPr>
              <a:t>Офицеры-</a:t>
            </a:r>
            <a:r>
              <a:rPr lang="ru-RU" sz="5400" b="1" dirty="0" smtClean="0">
                <a:ln w="50800"/>
                <a:solidFill>
                  <a:srgbClr val="000000"/>
                </a:solidFill>
                <a:latin typeface="Monotype Corsiva" pitchFamily="66" charset="0"/>
                <a:ea typeface="Verdana" pitchFamily="34" charset="0"/>
                <a:cs typeface="Verdana" pitchFamily="34" charset="0"/>
              </a:rPr>
              <a:t> 3 чел. </a:t>
            </a:r>
          </a:p>
          <a:p>
            <a:endParaRPr lang="ru-RU" sz="4000" b="1" cap="none" spc="0" dirty="0" smtClean="0">
              <a:ln w="50800"/>
              <a:solidFill>
                <a:srgbClr val="000000"/>
              </a:solidFill>
              <a:effectLst/>
              <a:latin typeface="Monotype Corsiva" pitchFamily="66" charset="0"/>
              <a:ea typeface="Verdana" pitchFamily="34" charset="0"/>
              <a:cs typeface="Verdana" pitchFamily="34" charset="0"/>
            </a:endParaRPr>
          </a:p>
          <a:p>
            <a:r>
              <a:rPr lang="ru-RU" sz="4000" b="1" cap="none" spc="0" dirty="0" smtClean="0">
                <a:ln w="50800"/>
                <a:solidFill>
                  <a:srgbClr val="000000"/>
                </a:solidFill>
                <a:effectLst/>
                <a:latin typeface="Monotype Corsiva" pitchFamily="66" charset="0"/>
                <a:ea typeface="Verdana" pitchFamily="34" charset="0"/>
                <a:cs typeface="Verdana" pitchFamily="34" charset="0"/>
              </a:rPr>
              <a:t>Сержанты, прапорщики, солдаты- </a:t>
            </a:r>
            <a:r>
              <a:rPr lang="ru-RU" sz="5400" b="1" cap="none" spc="0" dirty="0" smtClean="0">
                <a:ln w="50800"/>
                <a:solidFill>
                  <a:srgbClr val="000000"/>
                </a:solidFill>
                <a:effectLst/>
                <a:latin typeface="Monotype Corsiva" pitchFamily="66" charset="0"/>
                <a:ea typeface="Verdana" pitchFamily="34" charset="0"/>
                <a:cs typeface="Verdana" pitchFamily="34" charset="0"/>
              </a:rPr>
              <a:t>247 </a:t>
            </a:r>
            <a:r>
              <a:rPr lang="ru-RU" sz="3200" b="1" cap="none" spc="0" dirty="0" smtClean="0">
                <a:ln w="50800"/>
                <a:solidFill>
                  <a:srgbClr val="000000"/>
                </a:solidFill>
                <a:effectLst/>
                <a:latin typeface="Monotype Corsiva" pitchFamily="66" charset="0"/>
                <a:ea typeface="Verdana" pitchFamily="34" charset="0"/>
                <a:cs typeface="Verdana" pitchFamily="34" charset="0"/>
              </a:rPr>
              <a:t>чел.</a:t>
            </a:r>
          </a:p>
          <a:p>
            <a:endParaRPr lang="ru-RU" sz="4400" b="1" dirty="0" smtClean="0">
              <a:ln w="50800"/>
              <a:solidFill>
                <a:srgbClr val="000000"/>
              </a:solidFill>
              <a:latin typeface="Monotype Corsiva" pitchFamily="66" charset="0"/>
              <a:ea typeface="Verdana" pitchFamily="34" charset="0"/>
              <a:cs typeface="Verdana" pitchFamily="34" charset="0"/>
            </a:endParaRPr>
          </a:p>
          <a:p>
            <a:r>
              <a:rPr lang="ru-RU" sz="4400" b="1" cap="none" spc="0" dirty="0" smtClean="0">
                <a:ln w="50800"/>
                <a:solidFill>
                  <a:srgbClr val="000000"/>
                </a:solidFill>
                <a:effectLst/>
                <a:latin typeface="Monotype Corsiva" pitchFamily="66" charset="0"/>
                <a:ea typeface="Verdana" pitchFamily="34" charset="0"/>
                <a:cs typeface="Verdana" pitchFamily="34" charset="0"/>
              </a:rPr>
              <a:t>Призывники- </a:t>
            </a:r>
            <a:r>
              <a:rPr lang="ru-RU" sz="4400" b="1" dirty="0" smtClean="0">
                <a:ln w="50800"/>
                <a:solidFill>
                  <a:srgbClr val="000000"/>
                </a:solidFill>
                <a:latin typeface="Monotype Corsiva" pitchFamily="66" charset="0"/>
                <a:ea typeface="Verdana" pitchFamily="34" charset="0"/>
                <a:cs typeface="Verdana" pitchFamily="34" charset="0"/>
              </a:rPr>
              <a:t>32</a:t>
            </a:r>
            <a:r>
              <a:rPr lang="ru-RU" sz="4400" b="1" cap="none" spc="0" dirty="0" smtClean="0">
                <a:ln w="50800"/>
                <a:solidFill>
                  <a:srgbClr val="000000"/>
                </a:solidFill>
                <a:effectLst/>
                <a:latin typeface="Monotype Corsiva" pitchFamily="66" charset="0"/>
                <a:ea typeface="Verdana" pitchFamily="34" charset="0"/>
                <a:cs typeface="Verdana" pitchFamily="34" charset="0"/>
              </a:rPr>
              <a:t> чел.</a:t>
            </a:r>
          </a:p>
          <a:p>
            <a:endParaRPr lang="ru-RU" sz="4400" b="1" dirty="0" smtClean="0">
              <a:ln w="50800"/>
              <a:solidFill>
                <a:srgbClr val="000000"/>
              </a:solidFill>
              <a:latin typeface="Monotype Corsiva" pitchFamily="66" charset="0"/>
              <a:ea typeface="Verdana" pitchFamily="34" charset="0"/>
              <a:cs typeface="Verdana" pitchFamily="34" charset="0"/>
            </a:endParaRPr>
          </a:p>
          <a:p>
            <a:r>
              <a:rPr lang="ru-RU" sz="4400" b="1" cap="none" spc="0" dirty="0" smtClean="0">
                <a:ln w="50800"/>
                <a:solidFill>
                  <a:srgbClr val="000000"/>
                </a:solidFill>
                <a:effectLst/>
                <a:latin typeface="Monotype Corsiva" pitchFamily="66" charset="0"/>
                <a:ea typeface="Verdana" pitchFamily="34" charset="0"/>
                <a:cs typeface="Verdana" pitchFamily="34" charset="0"/>
              </a:rPr>
              <a:t>Уклонисты-  2 чел.</a:t>
            </a:r>
          </a:p>
          <a:p>
            <a:pPr algn="ctr"/>
            <a:endParaRPr lang="ru-RU" sz="5400" b="1" dirty="0" smtClean="0">
              <a:ln w="50800"/>
              <a:solidFill>
                <a:schemeClr val="bg1">
                  <a:shade val="50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algn="ctr"/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advTm="892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581195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50800"/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Учреждения образовани</a:t>
            </a:r>
            <a:r>
              <a:rPr lang="ru-RU" sz="5400" b="1" cap="none" spc="0" dirty="0" smtClean="0">
                <a:ln w="50800"/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я</a:t>
            </a:r>
          </a:p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2 школы-</a:t>
            </a:r>
          </a:p>
          <a:p>
            <a:pPr algn="ctr"/>
            <a:r>
              <a:rPr lang="ru-RU" sz="5400" b="1" cap="none" spc="0" dirty="0" smtClean="0">
                <a:ln w="50800"/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            </a:t>
            </a:r>
            <a:r>
              <a:rPr lang="ru-RU" sz="3600" b="1" cap="none" spc="0" dirty="0" smtClean="0">
                <a:ln w="50800"/>
                <a:solidFill>
                  <a:srgbClr val="0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114 учащихся;</a:t>
            </a:r>
          </a:p>
          <a:p>
            <a:pPr algn="ctr"/>
            <a:endParaRPr lang="ru-RU" sz="5400" b="1" dirty="0" smtClean="0">
              <a:ln w="50800"/>
              <a:solidFill>
                <a:schemeClr val="bg1">
                  <a:shade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5400" b="1" dirty="0" smtClean="0">
              <a:ln w="50800"/>
              <a:solidFill>
                <a:schemeClr val="bg1">
                  <a:shade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5400" b="1" dirty="0" smtClean="0">
              <a:ln w="50800"/>
              <a:solidFill>
                <a:schemeClr val="bg1">
                  <a:shade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5400" b="1" dirty="0" smtClean="0">
              <a:ln w="50800"/>
              <a:solidFill>
                <a:schemeClr val="bg1">
                  <a:shade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6" name="Picture 2" descr="C:\Users\larisa\Documents\Все фото\Фотографии\Разные территории\DSC_0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714620"/>
            <a:ext cx="6715172" cy="3714776"/>
          </a:xfrm>
          <a:prstGeom prst="rect">
            <a:avLst/>
          </a:prstGeom>
          <a:noFill/>
        </p:spPr>
      </p:pic>
    </p:spTree>
  </p:cSld>
  <p:clrMapOvr>
    <a:masterClrMapping/>
  </p:clrMapOvr>
  <p:transition advTm="6078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risa\Documents\Все фото\129___05\IMG_0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8643998" cy="6357958"/>
          </a:xfrm>
          <a:prstGeom prst="rect">
            <a:avLst/>
          </a:prstGeom>
          <a:noFill/>
        </p:spPr>
      </p:pic>
    </p:spTree>
  </p:cSld>
  <p:clrMapOvr>
    <a:masterClrMapping/>
  </p:clrMapOvr>
  <p:transition advTm="5218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85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n w="50800"/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Детские сады- 2</a:t>
            </a:r>
          </a:p>
          <a:p>
            <a:pPr algn="ctr"/>
            <a:r>
              <a:rPr lang="ru-RU" sz="3600" b="1" dirty="0" smtClean="0">
                <a:ln w="50800"/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 воспитанников</a:t>
            </a:r>
            <a:endParaRPr lang="ru-RU" sz="36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277071">
            <a:off x="161014" y="1660374"/>
            <a:ext cx="5111750" cy="3673475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00250">
            <a:off x="4667266" y="1969383"/>
            <a:ext cx="4345812" cy="3191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larisa\Documents\Все фото\Фотографии\День Победы\Садик\SAM_25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071942"/>
            <a:ext cx="3071834" cy="2571768"/>
          </a:xfrm>
          <a:prstGeom prst="rect">
            <a:avLst/>
          </a:prstGeom>
          <a:noFill/>
        </p:spPr>
      </p:pic>
    </p:spTree>
  </p:cSld>
  <p:clrMapOvr>
    <a:masterClrMapping/>
  </p:clrMapOvr>
  <p:transition advTm="4954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8604"/>
            <a:ext cx="864210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800" b="1" cap="none" spc="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uthCYR Black" pitchFamily="50" charset="-52"/>
              </a:rPr>
              <a:t>Лечебные учреждения</a:t>
            </a:r>
          </a:p>
          <a:p>
            <a:pPr algn="ctr"/>
            <a:r>
              <a:rPr lang="ru-RU" sz="3200" b="1" dirty="0" err="1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uthCYR Black" pitchFamily="50" charset="-52"/>
              </a:rPr>
              <a:t>Фельдшерско</a:t>
            </a:r>
            <a:r>
              <a:rPr lang="ru-RU" sz="32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uthCYR Black" pitchFamily="50" charset="-52"/>
              </a:rPr>
              <a:t> - акушерские</a:t>
            </a:r>
          </a:p>
          <a:p>
            <a:pPr algn="ctr"/>
            <a:r>
              <a:rPr lang="ru-RU" sz="32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uthCYR Black" pitchFamily="50" charset="-52"/>
              </a:rPr>
              <a:t>     пункты- 3</a:t>
            </a:r>
            <a:endParaRPr lang="ru-RU" sz="3200" b="1" cap="none" spc="0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uthCYR Black" pitchFamily="50" charset="-52"/>
            </a:endParaRPr>
          </a:p>
        </p:txBody>
      </p:sp>
      <p:pic>
        <p:nvPicPr>
          <p:cNvPr id="13314" name="Picture 2" descr="C:\Users\larisa\Documents\Все фото\Фотографии\Разные территории\IMG_0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9"/>
            <a:ext cx="3428992" cy="3714776"/>
          </a:xfrm>
          <a:prstGeom prst="rect">
            <a:avLst/>
          </a:prstGeom>
          <a:noFill/>
        </p:spPr>
      </p:pic>
      <p:pic>
        <p:nvPicPr>
          <p:cNvPr id="13315" name="Picture 3" descr="C:\Users\larisa\Documents\Все фото\Фотографии\Разные территории\IMG_0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429000"/>
            <a:ext cx="3286148" cy="3000396"/>
          </a:xfrm>
          <a:prstGeom prst="rect">
            <a:avLst/>
          </a:prstGeom>
          <a:noFill/>
        </p:spPr>
      </p:pic>
      <p:pic>
        <p:nvPicPr>
          <p:cNvPr id="13316" name="Picture 4" descr="C:\Users\larisa\Documents\Все фото\Фотографии\Разные территории\IMG_0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785926"/>
            <a:ext cx="3203516" cy="4286280"/>
          </a:xfrm>
          <a:prstGeom prst="rect">
            <a:avLst/>
          </a:prstGeom>
          <a:noFill/>
        </p:spPr>
      </p:pic>
    </p:spTree>
  </p:cSld>
  <p:clrMapOvr>
    <a:masterClrMapping/>
  </p:clrMapOvr>
  <p:transition advTm="731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Прямоугольник 3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F3300"/>
              </a:clrFrom>
              <a:clrTo>
                <a:srgbClr val="FF33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2714620"/>
            <a:ext cx="793115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www.gumilev-center.ru/wp-content/uploads/2012/10/17-russia-armenia-fla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00042"/>
            <a:ext cx="3429000" cy="1933576"/>
          </a:xfrm>
          <a:prstGeom prst="rect">
            <a:avLst/>
          </a:prstGeom>
          <a:noFill/>
        </p:spPr>
      </p:pic>
    </p:spTree>
  </p:cSld>
  <p:clrMapOvr>
    <a:masterClrMapping/>
  </p:clrMapOvr>
  <p:transition advTm="523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642918"/>
            <a:ext cx="785818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i="1" dirty="0" smtClean="0">
                <a:ln w="50800"/>
                <a:solidFill>
                  <a:srgbClr val="000000"/>
                </a:solidFill>
                <a:latin typeface="TruthCYR Ultra" pitchFamily="50" charset="-52"/>
              </a:rPr>
              <a:t>За отчётный период</a:t>
            </a:r>
          </a:p>
          <a:p>
            <a:pPr algn="ctr"/>
            <a:endParaRPr lang="ru-RU" sz="5400" b="1" i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  <a:latin typeface="TruthCYR Ultra" pitchFamily="50" charset="-52"/>
            </a:endParaRPr>
          </a:p>
          <a:p>
            <a:pPr algn="ctr"/>
            <a:r>
              <a:rPr lang="ru-RU" sz="5400" b="1" i="1" cap="none" spc="0" dirty="0" smtClean="0">
                <a:ln w="50800"/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РОДИЛОСЬ 8 чел.</a:t>
            </a:r>
            <a:endParaRPr lang="ru-RU" sz="5400" b="1" i="1" dirty="0" smtClean="0">
              <a:ln w="50800"/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i="1" dirty="0" smtClean="0">
              <a:ln w="50800"/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i="1" dirty="0" smtClean="0">
                <a:ln w="50800"/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УМЕРЛО 8 чел.</a:t>
            </a:r>
            <a:endParaRPr lang="ru-RU" sz="5400" b="1" i="1" cap="none" spc="0" dirty="0">
              <a:ln w="50800"/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662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358346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ruthCYR Black" pitchFamily="50" charset="-52"/>
              </a:rPr>
              <a:t>Из общей численности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мужчины- 703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ж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енщины- 784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дошкольники- 91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кольники-114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работающие-850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енсионеры-328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1076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oot-pc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4752528" cy="2952328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437112"/>
            <a:ext cx="28860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720" y="0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Бюджет поселения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515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1431925" y="260350"/>
            <a:ext cx="7712075" cy="63373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ru-RU" sz="2200" b="1" i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 smtClean="0"/>
              <a:t> </a:t>
            </a:r>
            <a:endParaRPr lang="ru-RU" sz="16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571480"/>
            <a:ext cx="8364789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Бюджет на 2016 год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 доходам 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утверждён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сумме 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6855,5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тыс.руб.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1506" name="Picture 2" descr="http://bestspictures.ru/img/picture/Jun/25/b6d0f872ddc7de27c17daef1eaa7cfc8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714860"/>
            <a:ext cx="3286148" cy="2143140"/>
          </a:xfrm>
          <a:prstGeom prst="rect">
            <a:avLst/>
          </a:prstGeom>
          <a:noFill/>
        </p:spPr>
      </p:pic>
    </p:spTree>
  </p:cSld>
  <p:clrMapOvr>
    <a:masterClrMapping/>
  </p:clrMapOvr>
  <p:transition advTm="517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68313" y="2928934"/>
            <a:ext cx="7974012" cy="114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85728"/>
            <a:ext cx="8643998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Sitka Text" pitchFamily="2" charset="0"/>
              </a:rPr>
              <a:t>На 1 июля 2016 г.</a:t>
            </a:r>
          </a:p>
          <a:p>
            <a:pPr algn="ctr"/>
            <a:endParaRPr lang="ru-RU" sz="5400" b="1" dirty="0" smtClean="0">
              <a:ln w="50800"/>
              <a:solidFill>
                <a:srgbClr val="000000"/>
              </a:solidFill>
              <a:latin typeface="Sitka Text" pitchFamily="2" charset="0"/>
            </a:endParaRPr>
          </a:p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Sitka Text" pitchFamily="2" charset="0"/>
              </a:rPr>
              <a:t>поступили доходы </a:t>
            </a:r>
          </a:p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Sitka Text" pitchFamily="2" charset="0"/>
              </a:rPr>
              <a:t>в сумме</a:t>
            </a:r>
          </a:p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Sitka Text" pitchFamily="2" charset="0"/>
              </a:rPr>
              <a:t>3352,4 тыс.руб.-</a:t>
            </a:r>
          </a:p>
          <a:p>
            <a:pPr algn="ctr"/>
            <a:endParaRPr lang="ru-RU" sz="5400" b="1" dirty="0" smtClean="0">
              <a:ln w="50800"/>
              <a:solidFill>
                <a:srgbClr val="000000"/>
              </a:solidFill>
              <a:latin typeface="Sitka Text" pitchFamily="2" charset="0"/>
            </a:endParaRPr>
          </a:p>
          <a:p>
            <a:pPr algn="ctr"/>
            <a:r>
              <a:rPr lang="ru-RU" sz="5400" b="1" dirty="0" smtClean="0">
                <a:ln w="50800"/>
                <a:solidFill>
                  <a:srgbClr val="000000"/>
                </a:solidFill>
                <a:latin typeface="Sitka Text" pitchFamily="2" charset="0"/>
              </a:rPr>
              <a:t>48,9%</a:t>
            </a:r>
          </a:p>
          <a:p>
            <a:pPr algn="ctr"/>
            <a:endParaRPr lang="ru-RU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advTm="706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428604"/>
            <a:ext cx="9191451" cy="66171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dirty="0" smtClean="0">
                <a:ln w="50800"/>
                <a:solidFill>
                  <a:srgbClr val="000000"/>
                </a:solidFill>
              </a:rPr>
              <a:t>Налог на доходы физических лиц</a:t>
            </a:r>
          </a:p>
          <a:p>
            <a:pPr algn="ctr"/>
            <a:r>
              <a:rPr lang="ru-RU" sz="3200" b="1" dirty="0" smtClean="0">
                <a:ln w="50800"/>
                <a:solidFill>
                  <a:srgbClr val="000000"/>
                </a:solidFill>
              </a:rPr>
              <a:t> 170,6 тыс. руб.</a:t>
            </a:r>
          </a:p>
          <a:p>
            <a:pPr algn="ctr"/>
            <a:endParaRPr lang="ru-RU" sz="3200" b="1" dirty="0" smtClean="0">
              <a:ln w="50800"/>
              <a:solidFill>
                <a:srgbClr val="000000"/>
              </a:solidFill>
            </a:endParaRPr>
          </a:p>
          <a:p>
            <a:pPr algn="ctr"/>
            <a:r>
              <a:rPr lang="ru-RU" sz="3200" b="1" dirty="0" smtClean="0">
                <a:ln w="50800"/>
                <a:solidFill>
                  <a:srgbClr val="000000"/>
                </a:solidFill>
              </a:rPr>
              <a:t>Акцизы по подакцизным товарам</a:t>
            </a:r>
          </a:p>
          <a:p>
            <a:pPr algn="ctr"/>
            <a:r>
              <a:rPr lang="ru-RU" sz="3200" b="1" dirty="0" smtClean="0">
                <a:ln w="50800"/>
                <a:solidFill>
                  <a:srgbClr val="000000"/>
                </a:solidFill>
              </a:rPr>
              <a:t>721,8 тыс. руб.</a:t>
            </a:r>
          </a:p>
          <a:p>
            <a:pPr algn="ctr"/>
            <a:endParaRPr lang="ru-RU" sz="3200" b="1" dirty="0" smtClean="0">
              <a:ln w="50800"/>
              <a:solidFill>
                <a:srgbClr val="000000"/>
              </a:solidFill>
            </a:endParaRPr>
          </a:p>
          <a:p>
            <a:pPr algn="ctr"/>
            <a:r>
              <a:rPr lang="ru-RU" sz="3200" b="1" dirty="0" smtClean="0">
                <a:ln w="50800"/>
                <a:solidFill>
                  <a:srgbClr val="000000"/>
                </a:solidFill>
              </a:rPr>
              <a:t>Единый сельскохозяйственный налог</a:t>
            </a:r>
          </a:p>
          <a:p>
            <a:pPr algn="ctr"/>
            <a:r>
              <a:rPr lang="ru-RU" sz="3200" b="1" dirty="0" smtClean="0">
                <a:ln w="50800"/>
                <a:solidFill>
                  <a:srgbClr val="000000"/>
                </a:solidFill>
              </a:rPr>
              <a:t> 211,7 тыс. руб.</a:t>
            </a:r>
          </a:p>
          <a:p>
            <a:pPr algn="ctr"/>
            <a:endParaRPr lang="ru-RU" sz="3200" b="1" dirty="0" smtClean="0">
              <a:ln w="50800"/>
              <a:solidFill>
                <a:srgbClr val="000000"/>
              </a:solidFill>
            </a:endParaRPr>
          </a:p>
          <a:p>
            <a:pPr algn="ctr"/>
            <a:r>
              <a:rPr lang="ru-RU" sz="3200" b="1" dirty="0" smtClean="0">
                <a:ln w="50800"/>
                <a:solidFill>
                  <a:srgbClr val="000000"/>
                </a:solidFill>
              </a:rPr>
              <a:t>Земельный налог</a:t>
            </a:r>
          </a:p>
          <a:p>
            <a:pPr algn="ctr"/>
            <a:r>
              <a:rPr lang="ru-RU" sz="3200" b="1" dirty="0" smtClean="0">
                <a:ln w="50800"/>
                <a:solidFill>
                  <a:srgbClr val="000000"/>
                </a:solidFill>
              </a:rPr>
              <a:t>176,0 тыс.руб</a:t>
            </a:r>
            <a:r>
              <a:rPr lang="ru-RU" sz="2400" b="1" dirty="0" smtClean="0">
                <a:ln w="50800"/>
                <a:solidFill>
                  <a:srgbClr val="000000"/>
                </a:solidFill>
              </a:rPr>
              <a:t>.</a:t>
            </a:r>
          </a:p>
          <a:p>
            <a:pPr algn="ctr"/>
            <a:endParaRPr lang="ru-RU" sz="2400" b="1" dirty="0" smtClean="0">
              <a:ln w="50800"/>
              <a:solidFill>
                <a:srgbClr val="000000"/>
              </a:solidFill>
            </a:endParaRPr>
          </a:p>
          <a:p>
            <a:pPr algn="ctr"/>
            <a:endParaRPr lang="ru-RU" sz="2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advTm="12469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1747</TotalTime>
  <Words>343</Words>
  <Application>Microsoft Office PowerPoint</Application>
  <PresentationFormat>Экран (4:3)</PresentationFormat>
  <Paragraphs>161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Склон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                          -  Митинг памяти и скорби                                      -Концерт к Дню семьи, любви                                   и верности в Луговском СК</vt:lpstr>
      <vt:lpstr>Слайд 28</vt:lpstr>
      <vt:lpstr>Слайд 29</vt:lpstr>
      <vt:lpstr>   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larisa</cp:lastModifiedBy>
  <cp:revision>198</cp:revision>
  <cp:lastPrinted>2014-05-13T11:35:02Z</cp:lastPrinted>
  <dcterms:created xsi:type="dcterms:W3CDTF">2014-05-12T16:47:43Z</dcterms:created>
  <dcterms:modified xsi:type="dcterms:W3CDTF">2016-08-10T05:44:38Z</dcterms:modified>
</cp:coreProperties>
</file>