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notesMasterIdLst>
    <p:notesMasterId r:id="rId14"/>
  </p:notesMasterIdLst>
  <p:sldIdLst>
    <p:sldId id="256" r:id="rId2"/>
    <p:sldId id="257" r:id="rId3"/>
    <p:sldId id="259" r:id="rId4"/>
    <p:sldId id="263" r:id="rId5"/>
    <p:sldId id="267" r:id="rId6"/>
    <p:sldId id="270" r:id="rId7"/>
    <p:sldId id="272" r:id="rId8"/>
    <p:sldId id="284" r:id="rId9"/>
    <p:sldId id="274" r:id="rId10"/>
    <p:sldId id="275" r:id="rId11"/>
    <p:sldId id="277" r:id="rId12"/>
    <p:sldId id="283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6AF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95" autoAdjust="0"/>
    <p:restoredTop sz="82278" autoAdjust="0"/>
  </p:normalViewPr>
  <p:slideViewPr>
    <p:cSldViewPr>
      <p:cViewPr varScale="1">
        <p:scale>
          <a:sx n="96" d="100"/>
          <a:sy n="96" d="100"/>
        </p:scale>
        <p:origin x="165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B061FDD-AE18-4E40-8B1E-9DC8E8C02476}" type="datetimeFigureOut">
              <a:rPr lang="ru-RU"/>
              <a:pPr>
                <a:defRPr/>
              </a:pPr>
              <a:t>27.01.2020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F3B2944-B2AB-40D6-BE25-9EC7487A43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0843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3B2944-B2AB-40D6-BE25-9EC7487A43EA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825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3B2944-B2AB-40D6-BE25-9EC7487A43EA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92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A1E913-D36B-4DF1-9732-4DED9034A39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529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3B2944-B2AB-40D6-BE25-9EC7487A43EA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374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fld id="{A9D8A938-7EDE-4F49-9C96-8AC32EF2C7E0}" type="datetimeFigureOut">
              <a:rPr lang="ru-RU" smtClean="0"/>
              <a:pPr>
                <a:defRPr/>
              </a:pPr>
              <a:t>27.01.2020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709A78EF-363C-4100-BF08-3B6D9CB118F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447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BEBB40-CB4A-4DE9-AD16-33B28145AE9C}" type="datetimeFigureOut">
              <a:rPr lang="ru-RU" smtClean="0"/>
              <a:pPr>
                <a:defRPr/>
              </a:pPr>
              <a:t>27.01.2020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39BF69-C715-4708-A558-DC1ED5BD750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866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BEBB40-CB4A-4DE9-AD16-33B28145AE9C}" type="datetimeFigureOut">
              <a:rPr lang="ru-RU" smtClean="0"/>
              <a:pPr>
                <a:defRPr/>
              </a:pPr>
              <a:t>27.01.2020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39BF69-C715-4708-A558-DC1ED5BD750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3016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BEBB40-CB4A-4DE9-AD16-33B28145AE9C}" type="datetimeFigureOut">
              <a:rPr lang="ru-RU" smtClean="0"/>
              <a:pPr>
                <a:defRPr/>
              </a:pPr>
              <a:t>27.01.2020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39BF69-C715-4708-A558-DC1ED5BD750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998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BEBB40-CB4A-4DE9-AD16-33B28145AE9C}" type="datetimeFigureOut">
              <a:rPr lang="ru-RU" smtClean="0"/>
              <a:pPr>
                <a:defRPr/>
              </a:pPr>
              <a:t>27.01.2020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39BF69-C715-4708-A558-DC1ED5BD750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012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BEBB40-CB4A-4DE9-AD16-33B28145AE9C}" type="datetimeFigureOut">
              <a:rPr lang="ru-RU" smtClean="0"/>
              <a:pPr>
                <a:defRPr/>
              </a:pPr>
              <a:t>27.01.2020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39BF69-C715-4708-A558-DC1ED5BD750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6271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BEBB40-CB4A-4DE9-AD16-33B28145AE9C}" type="datetimeFigureOut">
              <a:rPr lang="ru-RU" smtClean="0"/>
              <a:pPr>
                <a:defRPr/>
              </a:pPr>
              <a:t>27.01.2020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39BF69-C715-4708-A558-DC1ED5BD750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3340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23BED9-7779-4702-82A6-3F0807B50AD9}" type="datetimeFigureOut">
              <a:rPr lang="ru-RU" smtClean="0"/>
              <a:pPr>
                <a:defRPr/>
              </a:pPr>
              <a:t>27.01.2020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546B6B-8165-4B83-A2D2-05EBFA116A5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7135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F8BC45-D29E-4954-8E7F-8372037E2A03}" type="datetimeFigureOut">
              <a:rPr lang="ru-RU" smtClean="0"/>
              <a:pPr>
                <a:defRPr/>
              </a:pPr>
              <a:t>27.01.2020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19ECC2-3615-46CF-BF30-BCF62756C3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7564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5E4B20-212B-4B80-BB61-C496C9DC6B39}" type="datetimeFigureOut">
              <a:rPr lang="ru-RU" smtClean="0"/>
              <a:pPr>
                <a:defRPr/>
              </a:pPr>
              <a:t>27.01.2020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CB7C5C-FCC3-484C-82A9-B961926EF9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214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E1B100-55DC-4C12-A727-C60CEBA981A8}" type="datetimeFigureOut">
              <a:rPr lang="ru-RU" smtClean="0"/>
              <a:pPr>
                <a:defRPr/>
              </a:pPr>
              <a:t>27.01.2020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A4C1DD-862A-4D98-9AE3-13F5F1A57E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607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7ADB44-3F62-4343-96A9-A7D06BE5E512}" type="datetimeFigureOut">
              <a:rPr lang="ru-RU" smtClean="0"/>
              <a:pPr>
                <a:defRPr/>
              </a:pPr>
              <a:t>27.01.2020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2BCD55-29E3-4EB1-BC6E-25E8FE6C731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986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2E790C-4450-4713-9A48-48927C5F43F8}" type="datetimeFigureOut">
              <a:rPr lang="ru-RU" smtClean="0"/>
              <a:pPr>
                <a:defRPr/>
              </a:pPr>
              <a:t>27.01.2020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2396B-1856-4178-9AB1-D94FDBFB4A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7686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75F272-0110-41D5-B547-96745DF01521}" type="datetimeFigureOut">
              <a:rPr lang="ru-RU" smtClean="0"/>
              <a:pPr>
                <a:defRPr/>
              </a:pPr>
              <a:t>27.01.2020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E1CE56-9B26-4B8F-9486-6828E209D8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805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A991B1-D1D5-44D8-88CE-BBA5D91F0444}" type="datetimeFigureOut">
              <a:rPr lang="ru-RU" smtClean="0"/>
              <a:pPr>
                <a:defRPr/>
              </a:pPr>
              <a:t>27.01.2020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0E526-E721-4DF3-912B-ADF05F809F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8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AF6304-84A1-4D1D-965D-6D47BCE34539}" type="datetimeFigureOut">
              <a:rPr lang="ru-RU" smtClean="0"/>
              <a:pPr>
                <a:defRPr/>
              </a:pPr>
              <a:t>27.01.2020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47413F-0A64-44AF-9D24-26658FCA18F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3141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C14B97-804D-4561-AA86-8FC4897AB30A}" type="datetimeFigureOut">
              <a:rPr lang="ru-RU" smtClean="0"/>
              <a:pPr>
                <a:defRPr/>
              </a:pPr>
              <a:t>27.01.2020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AEAC0E-77E7-423E-B9A3-04EFCEC1650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32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C3BEBB40-CB4A-4DE9-AD16-33B28145AE9C}" type="datetimeFigureOut">
              <a:rPr lang="ru-RU" smtClean="0"/>
              <a:pPr>
                <a:defRPr/>
              </a:pPr>
              <a:t>27.01.2020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F139BF69-C715-4708-A558-DC1ED5BD750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756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1565" y="878557"/>
            <a:ext cx="8912435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Отчет об исполнении бюджета Ковылкинского сельского </a:t>
            </a:r>
            <a:r>
              <a:rPr lang="ru-RU" sz="24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поселения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ru-RU" sz="24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за </a:t>
            </a:r>
            <a:r>
              <a:rPr lang="ru-RU" sz="24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2018 </a:t>
            </a:r>
            <a:r>
              <a:rPr lang="ru-RU" sz="24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год</a:t>
            </a:r>
            <a:endParaRPr lang="ru-RU" sz="24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701767"/>
              </p:ext>
            </p:extLst>
          </p:nvPr>
        </p:nvGraphicFramePr>
        <p:xfrm>
          <a:off x="1547664" y="4941168"/>
          <a:ext cx="6566867" cy="1008112"/>
        </p:xfrm>
        <a:graphic>
          <a:graphicData uri="http://schemas.openxmlformats.org/drawingml/2006/table">
            <a:tbl>
              <a:tblPr firstRow="1" firstCol="1" bandRow="1"/>
              <a:tblGrid>
                <a:gridCol w="6566867"/>
              </a:tblGrid>
              <a:tr h="1008112">
                <a:tc>
                  <a:txBody>
                    <a:bodyPr/>
                    <a:lstStyle/>
                    <a:p>
                      <a:pPr marL="0" indent="0" algn="ctr" eaLnBrk="1" hangingPunct="1">
                        <a:lnSpc>
                          <a:spcPct val="80000"/>
                        </a:lnSpc>
                        <a:buFont typeface="Wingdings" pitchFamily="2" charset="2"/>
                        <a:buNone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Решение Собрания депутатов 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 eaLnBrk="1" hangingPunct="1">
                        <a:lnSpc>
                          <a:spcPct val="80000"/>
                        </a:lnSpc>
                        <a:buFont typeface="Wingdings" pitchFamily="2" charset="2"/>
                        <a:buNone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Ковылкинского сельского поселения  от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31.05.2019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г. №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120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«Об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отчете</a:t>
                      </a:r>
                      <a:r>
                        <a:rPr lang="ru-RU" sz="14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об исполнении бюджета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Ковылкинского сельского поселения Тацинского района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2018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год»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2078886"/>
            <a:ext cx="6408712" cy="279027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Прямоугольник 1"/>
          <p:cNvSpPr>
            <a:spLocks noChangeArrowheads="1"/>
          </p:cNvSpPr>
          <p:nvPr/>
        </p:nvSpPr>
        <p:spPr bwMode="auto">
          <a:xfrm>
            <a:off x="755576" y="1124744"/>
            <a:ext cx="324028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реализацию принятых муниципальных программ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Ковылкинского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сельского поселения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израсходовано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2491,4 тыс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4664"/>
            <a:ext cx="3960292" cy="3023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573016"/>
            <a:ext cx="4104456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928" name="Group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422780"/>
              </p:ext>
            </p:extLst>
          </p:nvPr>
        </p:nvGraphicFramePr>
        <p:xfrm>
          <a:off x="755577" y="1484313"/>
          <a:ext cx="7776862" cy="2808199"/>
        </p:xfrm>
        <a:graphic>
          <a:graphicData uri="http://schemas.openxmlformats.org/drawingml/2006/table">
            <a:tbl>
              <a:tblPr/>
              <a:tblGrid>
                <a:gridCol w="4854615"/>
                <a:gridCol w="1400053"/>
                <a:gridCol w="1522194"/>
              </a:tblGrid>
              <a:tr h="311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Наименование муниципальной программы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План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2018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Факт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2018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0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Всего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2491,6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2491,4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</a:t>
                      </a:r>
                      <a:r>
                        <a:rPr kumimoji="0" lang="ru-RU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Ковылкинского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 сельского поселения  «Обеспечение общественного порядка и противодействие преступности»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6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Ковылкинского сельского поселения "Развитие культуры"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1751,4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1751,4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6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</a:t>
                      </a:r>
                      <a:r>
                        <a:rPr lang="ru-RU" sz="1100" dirty="0" err="1" smtClean="0">
                          <a:latin typeface="Times New Roman"/>
                          <a:ea typeface="Calibri"/>
                          <a:cs typeface="Times New Roman"/>
                        </a:rPr>
                        <a:t>Ковылкинского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 сельского поселения "Охрана окружающей среды и рациональное природопользование"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712,5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712,4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6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</a:t>
                      </a:r>
                      <a:r>
                        <a:rPr lang="ru-RU" sz="1100" dirty="0" err="1">
                          <a:latin typeface="Times New Roman"/>
                          <a:ea typeface="Calibri"/>
                          <a:cs typeface="Times New Roman"/>
                        </a:rPr>
                        <a:t>Ковылкинского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сельского поселения "Развитие физической культуры и спорта"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18,4</a:t>
                      </a: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18,4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8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Ковылкинского сельского поселения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«Защита населения и территории</a:t>
                      </a:r>
                      <a:r>
                        <a:rPr lang="ru-RU" sz="11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от ЧС</a:t>
                      </a:r>
                      <a:r>
                        <a:rPr lang="ru-RU" sz="11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, обеспечение </a:t>
                      </a:r>
                      <a:r>
                        <a:rPr lang="ru-RU" sz="11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пожарной </a:t>
                      </a:r>
                      <a:r>
                        <a:rPr lang="ru-RU" sz="11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безопасности </a:t>
                      </a:r>
                      <a:r>
                        <a:rPr lang="ru-RU" sz="11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на водных объектах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"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7,7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7,7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840" name="Text Box 65"/>
          <p:cNvSpPr txBox="1">
            <a:spLocks noChangeArrowheads="1"/>
          </p:cNvSpPr>
          <p:nvPr/>
        </p:nvSpPr>
        <p:spPr bwMode="auto">
          <a:xfrm>
            <a:off x="673455" y="692696"/>
            <a:ext cx="79930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/>
              <a:t>Муниципальные программы </a:t>
            </a:r>
            <a:r>
              <a:rPr lang="ru-RU" dirty="0" smtClean="0"/>
              <a:t>Ковылкинского </a:t>
            </a:r>
            <a:r>
              <a:rPr lang="ru-RU" dirty="0"/>
              <a:t>сельского поселения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437112"/>
            <a:ext cx="4032448" cy="2304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437112"/>
            <a:ext cx="3600400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Прямоугольник 3"/>
          <p:cNvPicPr>
            <a:picLocks noChangeArrowheads="1"/>
          </p:cNvPicPr>
          <p:nvPr/>
        </p:nvPicPr>
        <p:blipFill>
          <a:blip r:embed="rId2" cstate="print">
            <a:clrChange>
              <a:clrFrom>
                <a:srgbClr val="FF3300"/>
              </a:clrFrom>
              <a:clrTo>
                <a:srgbClr val="FF33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650" y="1052513"/>
            <a:ext cx="7931150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225" y="3021013"/>
            <a:ext cx="4572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84212" y="1412776"/>
            <a:ext cx="7545387" cy="2791940"/>
          </a:xfrm>
        </p:spPr>
        <p:txBody>
          <a:bodyPr>
            <a:normAutofit lnSpcReduction="10000"/>
          </a:bodyPr>
          <a:lstStyle/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	Для привлечения большего количества жителей поселения к участию в обсуждении вопросов формирования бюджета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Ковылкинского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сельского поселения Тацинского  района и его исполнения разработан «Бюджет для граждан». «Бюджет для граждан» предназначен, прежде всего, для жителей, не обладающих специальными знаниями в сфере бюджетного законодательства. Информация, размещаемая в разделе «Бюджет для граждан», в доступной форме знакомит граждан с основными целями, задачами и приоритетными направлениями бюджетной политики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Ковылкинского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сельского поселения, с основными характеристиками бюджета поселения и результатами его исполнения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       	Надеемся, что представление бюджета и бюджетного процесса в понятной для жителей форме повысит уровень общественного участия граждан в бюджетном процессе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Ковылкинского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сельского поселения. 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577736" y="1141207"/>
            <a:ext cx="77755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Уважаемые жители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Ковылкинского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сельского поселения!</a:t>
            </a:r>
          </a:p>
        </p:txBody>
      </p:sp>
      <p:pic>
        <p:nvPicPr>
          <p:cNvPr id="6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04717"/>
            <a:ext cx="1917700" cy="2144713"/>
          </a:xfrm>
          <a:prstGeom prst="rect">
            <a:avLst/>
          </a:prstGeom>
          <a:noFill/>
          <a:ln w="12700">
            <a:solidFill>
              <a:srgbClr val="766F5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23" y="4204717"/>
            <a:ext cx="2520280" cy="20687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293095"/>
            <a:ext cx="2627784" cy="2056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683569" y="692696"/>
            <a:ext cx="7704855" cy="5328592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ru-RU" sz="2200" b="1" i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/>
              <a:t>Основные понятия и термины</a:t>
            </a:r>
            <a:r>
              <a:rPr lang="ru-RU" sz="1600" b="1" dirty="0" smtClean="0"/>
              <a:t>:</a:t>
            </a:r>
            <a:endParaRPr lang="ru-RU" sz="1600" dirty="0" smtClean="0"/>
          </a:p>
          <a:p>
            <a:r>
              <a:rPr lang="ru-RU" sz="2000" b="1" dirty="0" smtClean="0"/>
              <a:t>«Бюджет для граждан»</a:t>
            </a:r>
          </a:p>
          <a:p>
            <a:endParaRPr lang="ru-RU" sz="1600" dirty="0" smtClean="0"/>
          </a:p>
          <a:p>
            <a:r>
              <a:rPr lang="ru-RU" sz="1900" b="1" i="1" u="sng" dirty="0" smtClean="0"/>
              <a:t>Бюджет</a:t>
            </a:r>
            <a:r>
              <a:rPr lang="ru-RU" sz="1600" dirty="0" smtClean="0"/>
              <a:t> - форма образования и расходования денежных средств, предназначенных для финансового обеспечения задач и функций местного самоуправления.</a:t>
            </a:r>
          </a:p>
          <a:p>
            <a:r>
              <a:rPr lang="ru-RU" sz="1900" b="1" i="1" u="sng" dirty="0" smtClean="0"/>
              <a:t>Доходы бюджета</a:t>
            </a:r>
            <a:r>
              <a:rPr lang="ru-RU" sz="1600" dirty="0" smtClean="0"/>
              <a:t> - поступающие в бюджет денежные средства, за исключением средств, являющихся источниками финансирования дефицита бюджета.</a:t>
            </a:r>
          </a:p>
          <a:p>
            <a:r>
              <a:rPr lang="ru-RU" sz="1600" b="1" dirty="0" smtClean="0"/>
              <a:t>Расходы бюджета</a:t>
            </a:r>
            <a:r>
              <a:rPr lang="ru-RU" sz="1600" dirty="0" smtClean="0"/>
              <a:t> - выплачиваемые из бюджета денежные средства, за исключением средств, являющихся источниками финансирования дефицита бюджета.</a:t>
            </a:r>
          </a:p>
          <a:p>
            <a:r>
              <a:rPr lang="ru-RU" sz="1800" b="1" i="1" u="sng" dirty="0" smtClean="0"/>
              <a:t>Дефицит бюджета</a:t>
            </a:r>
            <a:r>
              <a:rPr lang="ru-RU" sz="1600" dirty="0" smtClean="0"/>
              <a:t> - превышение расходов бюджета над его доходами.</a:t>
            </a:r>
          </a:p>
          <a:p>
            <a:r>
              <a:rPr lang="ru-RU" sz="1800" b="1" i="1" u="sng" dirty="0" err="1" smtClean="0"/>
              <a:t>Профицит</a:t>
            </a:r>
            <a:r>
              <a:rPr lang="ru-RU" sz="1800" b="1" i="1" u="sng" dirty="0" smtClean="0"/>
              <a:t> бюджета</a:t>
            </a:r>
            <a:r>
              <a:rPr lang="ru-RU" sz="1600" dirty="0" smtClean="0"/>
              <a:t> - превышение доходов бюджета над его расходами.</a:t>
            </a:r>
          </a:p>
          <a:p>
            <a:r>
              <a:rPr lang="ru-RU" sz="1800" b="1" i="1" u="sng" dirty="0" smtClean="0"/>
              <a:t>Бюджетный процесс</a:t>
            </a:r>
            <a:r>
              <a:rPr lang="ru-RU" sz="1800" i="1" u="sng" dirty="0" smtClean="0"/>
              <a:t> </a:t>
            </a:r>
            <a:r>
              <a:rPr lang="ru-RU" sz="1600" dirty="0" smtClean="0"/>
              <a:t>- регламентируемая законодательством Российской Федерации деятельность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</a:p>
          <a:p>
            <a:r>
              <a:rPr lang="ru-RU" sz="2000" b="1" i="1" u="sng" dirty="0" smtClean="0"/>
              <a:t>Межбюджетные трансферты</a:t>
            </a:r>
            <a:r>
              <a:rPr lang="ru-RU" sz="1600" dirty="0" smtClean="0"/>
              <a:t> - средства, предоставляемые одним бюджетом бюджетной системы Российской Федерации другому бюджету бюджетной системы Российской Федерации.</a:t>
            </a:r>
          </a:p>
          <a:p>
            <a:r>
              <a:rPr lang="ru-RU" sz="2000" b="1" i="1" u="sng" dirty="0" smtClean="0"/>
              <a:t>Дотации</a:t>
            </a:r>
            <a:r>
              <a:rPr lang="ru-RU" sz="1600" dirty="0" smtClean="0"/>
              <a:t> - межбюджетные трансферты, предоставляемые на безвозмездной и безвозвратной основе без установления направлений и (или) условий их использования.</a:t>
            </a:r>
          </a:p>
          <a:p>
            <a:r>
              <a:rPr lang="ru-RU" sz="2000" b="1" i="1" u="sng" dirty="0" smtClean="0"/>
              <a:t>Главный распорядитель бюджетных средств</a:t>
            </a:r>
            <a:r>
              <a:rPr lang="ru-RU" sz="1600" dirty="0" smtClean="0"/>
              <a:t> - орган государственной власти (государственный орган), </a:t>
            </a:r>
            <a:r>
              <a:rPr lang="ru-RU" sz="1600" dirty="0" err="1" smtClean="0"/>
              <a:t>орган</a:t>
            </a:r>
            <a:r>
              <a:rPr lang="ru-RU" sz="1600" dirty="0" smtClean="0"/>
              <a:t> управления государственным внебюджетным фондом, орган местного самоуправления, орган местной администрации, а также наиболее значимое учреждение науки, образования, культуры и здравоохранения, указанное в ведомственной структуре расходов бюджета, имеющие право распределять бюджетные ассигнования и лимиты бюджетных обязательств между подведомственными распорядителями и (или) получателями бюджетных средств.</a:t>
            </a:r>
          </a:p>
          <a:p>
            <a:r>
              <a:rPr lang="ru-RU" sz="2000" b="1" i="1" u="sng" dirty="0" smtClean="0"/>
              <a:t>Текущий финансовый год</a:t>
            </a:r>
            <a:r>
              <a:rPr lang="ru-RU" sz="1600" dirty="0" smtClean="0"/>
              <a:t> - </a:t>
            </a:r>
            <a:r>
              <a:rPr lang="ru-RU" sz="1600" dirty="0" err="1" smtClean="0"/>
              <a:t>год</a:t>
            </a:r>
            <a:r>
              <a:rPr lang="ru-RU" sz="1600" dirty="0" smtClean="0"/>
              <a:t>, в котором осуществляется исполнение бюджета, составление и рассмотрение проекта бюджета на очередной финансовый год (очередной финансовый год и плановый период).</a:t>
            </a:r>
          </a:p>
          <a:p>
            <a:r>
              <a:rPr lang="ru-RU" sz="2000" b="1" i="1" u="sng" dirty="0" smtClean="0"/>
              <a:t>Очередной финансовый год</a:t>
            </a:r>
            <a:r>
              <a:rPr lang="ru-RU" sz="1600" dirty="0" smtClean="0"/>
              <a:t> - </a:t>
            </a:r>
            <a:r>
              <a:rPr lang="ru-RU" sz="1600" dirty="0" err="1" smtClean="0"/>
              <a:t>год</a:t>
            </a:r>
            <a:r>
              <a:rPr lang="ru-RU" sz="1600" dirty="0" smtClean="0"/>
              <a:t>, следующий за текущим финансовым годом.</a:t>
            </a:r>
          </a:p>
          <a:p>
            <a:r>
              <a:rPr lang="ru-RU" sz="2000" b="1" i="1" u="sng" dirty="0" smtClean="0"/>
              <a:t>Отчетный финансовый год</a:t>
            </a:r>
            <a:r>
              <a:rPr lang="ru-RU" sz="1600" dirty="0" smtClean="0"/>
              <a:t> - </a:t>
            </a:r>
            <a:r>
              <a:rPr lang="ru-RU" sz="1600" dirty="0" err="1" smtClean="0"/>
              <a:t>год</a:t>
            </a:r>
            <a:r>
              <a:rPr lang="ru-RU" sz="1600" dirty="0" smtClean="0"/>
              <a:t>, предшествующий текущему финансовому году.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468313" y="3065463"/>
            <a:ext cx="797401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Каждый житель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Ковылкинского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сельского поселения </a:t>
            </a:r>
          </a:p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может принять участие в обсуждении проекта бюджета</a:t>
            </a:r>
          </a:p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поселения и отчёта о его исполнении</a:t>
            </a:r>
          </a:p>
        </p:txBody>
      </p:sp>
      <p:pic>
        <p:nvPicPr>
          <p:cNvPr id="9217" name="Picture 1" descr="C:\Users\Root-pc\Downloads\sovet-1-kak-otkryt-delo-bezrabotnomu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692696"/>
            <a:ext cx="3888432" cy="216024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073525"/>
            <a:ext cx="6120680" cy="23798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331640" y="404664"/>
            <a:ext cx="6778625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altLang="ru-RU" sz="3800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 и расходы бюджета</a:t>
            </a:r>
          </a:p>
        </p:txBody>
      </p:sp>
      <p:sp>
        <p:nvSpPr>
          <p:cNvPr id="24578" name="Text Box 8"/>
          <p:cNvSpPr txBox="1">
            <a:spLocks noChangeArrowheads="1"/>
          </p:cNvSpPr>
          <p:nvPr/>
        </p:nvSpPr>
        <p:spPr bwMode="auto">
          <a:xfrm>
            <a:off x="914400" y="1412875"/>
            <a:ext cx="6985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latin typeface="Arial" charset="0"/>
              </a:rPr>
              <a:t>ПРИНЦИП разграничения</a:t>
            </a:r>
            <a:r>
              <a:rPr lang="ru-RU" altLang="ru-RU">
                <a:latin typeface="Arial" charset="0"/>
              </a:rPr>
              <a:t> доходов, расходов и источников финансирования дефицита бюджета</a:t>
            </a:r>
          </a:p>
        </p:txBody>
      </p:sp>
      <p:sp>
        <p:nvSpPr>
          <p:cNvPr id="24579" name="Text Box 13"/>
          <p:cNvSpPr txBox="1">
            <a:spLocks noChangeArrowheads="1"/>
          </p:cNvSpPr>
          <p:nvPr/>
        </p:nvSpPr>
        <p:spPr bwMode="auto">
          <a:xfrm>
            <a:off x="900113" y="2492375"/>
            <a:ext cx="5040312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latin typeface="Arial" charset="0"/>
              </a:rPr>
              <a:t>За каждым бюджетом в соответствии с законодательством Российской Федерации закреплены ДОХОДЫ, РАСХОДЫ и источники финансирования дефицита бюджета</a:t>
            </a:r>
          </a:p>
        </p:txBody>
      </p:sp>
      <p:sp>
        <p:nvSpPr>
          <p:cNvPr id="24580" name="Text Box 12"/>
          <p:cNvSpPr txBox="1">
            <a:spLocks noChangeArrowheads="1"/>
          </p:cNvSpPr>
          <p:nvPr/>
        </p:nvSpPr>
        <p:spPr bwMode="auto">
          <a:xfrm>
            <a:off x="830263" y="4149725"/>
            <a:ext cx="7632700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600" dirty="0">
                <a:latin typeface="Arial" charset="0"/>
              </a:rPr>
              <a:t>Разграничение </a:t>
            </a:r>
            <a:r>
              <a:rPr lang="ru-RU" altLang="ru-RU" sz="1600" b="1" u="sng" dirty="0">
                <a:latin typeface="Arial" charset="0"/>
              </a:rPr>
              <a:t>доходов </a:t>
            </a:r>
            <a:r>
              <a:rPr lang="ru-RU" altLang="ru-RU" sz="1600" dirty="0">
                <a:latin typeface="Arial" charset="0"/>
              </a:rPr>
              <a:t>бюджетов установлено Бюджетным Кодексом Российской Федерации, региональным и муниципальным законодательством</a:t>
            </a:r>
          </a:p>
          <a:p>
            <a:pPr>
              <a:spcBef>
                <a:spcPct val="50000"/>
              </a:spcBef>
            </a:pPr>
            <a:r>
              <a:rPr lang="ru-RU" altLang="ru-RU" sz="1600" dirty="0">
                <a:latin typeface="Arial" charset="0"/>
              </a:rPr>
              <a:t>Разграничение </a:t>
            </a:r>
            <a:r>
              <a:rPr lang="ru-RU" altLang="ru-RU" sz="1600" b="1" u="sng" dirty="0">
                <a:latin typeface="Arial" charset="0"/>
              </a:rPr>
              <a:t>расходов</a:t>
            </a:r>
            <a:r>
              <a:rPr lang="ru-RU" altLang="ru-RU" sz="1600" dirty="0">
                <a:latin typeface="Arial" charset="0"/>
              </a:rPr>
              <a:t> бюджетов установлено Федеральными законами от 06.10.1999 г. № 184-ФЗ «Об общих принципах организации законодательных (представительных) и исполнительных органов государственной власти субъектов РФ», от 06.10.2003г. № 131-ФЗ «Об общих принципах местного самоуправления в Российской Федерации», региональным и муниципальным законодательством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054225"/>
            <a:ext cx="2952328" cy="209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683568" y="765175"/>
            <a:ext cx="7776864" cy="2663825"/>
          </a:xfrm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 algn="just" eaLnBrk="1" hangingPunct="1">
              <a:lnSpc>
                <a:spcPct val="80000"/>
              </a:lnSpc>
              <a:buNone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Доходы  бюджета поселения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год утверждены в сумме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6340,7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тыс. рублей. </a:t>
            </a:r>
          </a:p>
          <a:p>
            <a:pPr marL="0" indent="0" algn="just" eaLnBrk="1" hangingPunct="1">
              <a:lnSpc>
                <a:spcPct val="80000"/>
              </a:lnSpc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000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Собственные  доходы  бюджета поселения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составили 2505,7 тыс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рублей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оходными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источниками являются налоговые и неналоговые доходы, их доля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составили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39,5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процента в общих доходах решения о бюджете поселения. 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dirty="0">
              <a:solidFill>
                <a:srgbClr val="898989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429000"/>
            <a:ext cx="7848872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2897"/>
          <p:cNvSpPr txBox="1">
            <a:spLocks noChangeArrowheads="1"/>
          </p:cNvSpPr>
          <p:nvPr/>
        </p:nvSpPr>
        <p:spPr bwMode="auto">
          <a:xfrm>
            <a:off x="6905625" y="548977"/>
            <a:ext cx="1584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altLang="ru-RU" sz="1000" dirty="0" err="1">
                <a:latin typeface="Arial" charset="0"/>
              </a:rPr>
              <a:t>тыс.руб</a:t>
            </a:r>
            <a:r>
              <a:rPr lang="ru-RU" altLang="ru-RU" sz="1000" dirty="0">
                <a:latin typeface="Arial" charset="0"/>
              </a:rPr>
              <a:t>.</a:t>
            </a:r>
          </a:p>
        </p:txBody>
      </p:sp>
      <p:sp>
        <p:nvSpPr>
          <p:cNvPr id="30891" name="Rectangle 171"/>
          <p:cNvSpPr>
            <a:spLocks noGrp="1" noChangeArrowheads="1"/>
          </p:cNvSpPr>
          <p:nvPr>
            <p:ph type="title"/>
          </p:nvPr>
        </p:nvSpPr>
        <p:spPr>
          <a:xfrm>
            <a:off x="467544" y="260649"/>
            <a:ext cx="8208912" cy="6884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28825" name="Text Box 175"/>
          <p:cNvSpPr txBox="1">
            <a:spLocks noChangeArrowheads="1"/>
          </p:cNvSpPr>
          <p:nvPr/>
        </p:nvSpPr>
        <p:spPr bwMode="auto">
          <a:xfrm>
            <a:off x="857250" y="825401"/>
            <a:ext cx="76327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000" b="1" dirty="0" smtClean="0"/>
              <a:t>Информация об исполнении бюджета Ковылкинского сельского поселения Тацинского района </a:t>
            </a:r>
            <a:endParaRPr lang="ru-RU" sz="1000" b="1" dirty="0" smtClean="0"/>
          </a:p>
          <a:p>
            <a:pPr algn="ctr">
              <a:spcBef>
                <a:spcPct val="50000"/>
              </a:spcBef>
            </a:pPr>
            <a:r>
              <a:rPr lang="ru-RU" sz="1000" b="1" dirty="0" smtClean="0"/>
              <a:t>за      2018 год</a:t>
            </a:r>
            <a:r>
              <a:rPr lang="ru-RU" sz="1000" dirty="0" smtClean="0"/>
              <a:t> </a:t>
            </a:r>
            <a:endParaRPr lang="ru-RU" sz="10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166148"/>
              </p:ext>
            </p:extLst>
          </p:nvPr>
        </p:nvGraphicFramePr>
        <p:xfrm>
          <a:off x="971600" y="1397000"/>
          <a:ext cx="7315150" cy="1858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  <a:gridCol w="4392488"/>
                <a:gridCol w="546398"/>
              </a:tblGrid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effectLst/>
                          <a:latin typeface="Times New Roman CYR" panose="02020603050405020304" pitchFamily="18" charset="0"/>
                        </a:rPr>
                        <a:t>161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effectLst/>
                          <a:latin typeface="Times New Roman CYR" panose="02020603050405020304" pitchFamily="18" charset="0"/>
                        </a:rPr>
                        <a:t>Управление Федеральной антимонопольной службы по Ростовской области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10,0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161 1 00 00000 00 0000 000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НАЛОГОВЫЕ И НЕНАЛОГОВЫЕ ДОХОДЫ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10,0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161 1 16 00000 00 0000 000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ШТРАФЫ, САНКЦИИ, ВОЗМЕЩЕНИЕ УЩЕРБА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10,0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161 1 16 33000 00 0000 140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Денежные взыскания (штрафы) за нарушение законодательства Российской Федерации о контрактной системе в сфере закупок товаров, работ, услуг для обеспечения государственных и муниципальных нужд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10,0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693233"/>
              </p:ext>
            </p:extLst>
          </p:nvPr>
        </p:nvGraphicFramePr>
        <p:xfrm>
          <a:off x="1043608" y="3311633"/>
          <a:ext cx="7344816" cy="1487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4464496"/>
                <a:gridCol w="648072"/>
              </a:tblGrid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effectLst/>
                          <a:latin typeface="Times New Roman CYR" panose="02020603050405020304" pitchFamily="18" charset="0"/>
                        </a:rPr>
                        <a:t>182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effectLst/>
                          <a:latin typeface="Times New Roman CYR" panose="02020603050405020304" pitchFamily="18" charset="0"/>
                        </a:rPr>
                        <a:t>Управление Федеральной налоговой службы по Ростовской области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2 461,7</a:t>
                      </a:r>
                    </a:p>
                  </a:txBody>
                  <a:tcPr marL="9525" marR="114300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182 1 00 00000 00 0000 000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НАЛОГОВЫЕ И НЕНАЛОГОВЫЕ ДОХОДЫ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2 461,7</a:t>
                      </a:r>
                    </a:p>
                  </a:txBody>
                  <a:tcPr marL="9525" marR="114300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182 1 01 00000 00 0000 000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НАЛОГИ НА ПРИБЫЛЬ, ДОХОДЫ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198,7</a:t>
                      </a:r>
                    </a:p>
                  </a:txBody>
                  <a:tcPr marL="9525" marR="114300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182 1 01 02000 01 0000 110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Налог на доходы физических лиц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198,7</a:t>
                      </a:r>
                    </a:p>
                  </a:txBody>
                  <a:tcPr marL="9525" marR="114300" marT="9525" marB="0" anchor="ctr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549109"/>
              </p:ext>
            </p:extLst>
          </p:nvPr>
        </p:nvGraphicFramePr>
        <p:xfrm>
          <a:off x="1043608" y="4869160"/>
          <a:ext cx="734481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4464496"/>
                <a:gridCol w="648072"/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182 1 05 00000 00 0000 000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НАЛОГИ НА СОВОКУПНЫЙ ДОХОД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329,4</a:t>
                      </a:r>
                    </a:p>
                  </a:txBody>
                  <a:tcPr marL="9525" marR="114300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</a:rPr>
                        <a:t>182 1 05 03000 01 0000 110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</a:rPr>
                        <a:t>Единый сельскохозяйственный налог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</a:rPr>
                        <a:t>329,4</a:t>
                      </a:r>
                    </a:p>
                  </a:txBody>
                  <a:tcPr marL="9525" marR="114300" marT="9525" marB="0" anchor="ctr"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136492"/>
              </p:ext>
            </p:extLst>
          </p:nvPr>
        </p:nvGraphicFramePr>
        <p:xfrm>
          <a:off x="1043608" y="5645713"/>
          <a:ext cx="734481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4464496"/>
                <a:gridCol w="648072"/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182 1 06 00000 00 0000 000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НАЛОГИ НА ИМУЩЕСТВО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1 933,6</a:t>
                      </a:r>
                    </a:p>
                  </a:txBody>
                  <a:tcPr marL="9525" marR="114300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</a:rPr>
                        <a:t>182 1 06 01000 00 0000 110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 на имущество физических лиц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</a:rPr>
                        <a:t>265,0</a:t>
                      </a:r>
                    </a:p>
                  </a:txBody>
                  <a:tcPr marL="9525" marR="114300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472120"/>
              </p:ext>
            </p:extLst>
          </p:nvPr>
        </p:nvGraphicFramePr>
        <p:xfrm>
          <a:off x="683568" y="1397000"/>
          <a:ext cx="7848872" cy="2565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5672"/>
                <a:gridCol w="4928056"/>
                <a:gridCol w="645144"/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</a:rPr>
                        <a:t>182 1 06 06000 00 0000 110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</a:rPr>
                        <a:t>Земельный налог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</a:rPr>
                        <a:t>1 668,6</a:t>
                      </a:r>
                    </a:p>
                  </a:txBody>
                  <a:tcPr marL="9525" marR="114300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182 1 06 06030 00 0000 110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Земельный налог с организаций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54,9</a:t>
                      </a:r>
                    </a:p>
                  </a:txBody>
                  <a:tcPr marL="9525" marR="114300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182 1 06 06033 10 0000 110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Земельный налог с организаций,обладающих земельным участком, расположенным в границах сельских поселений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54,9</a:t>
                      </a:r>
                    </a:p>
                  </a:txBody>
                  <a:tcPr marL="9525" marR="114300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182 1 06 06040 00 0000 110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Земельный налог с физических лиц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1 613,7</a:t>
                      </a:r>
                    </a:p>
                  </a:txBody>
                  <a:tcPr marL="9525" marR="114300" marT="9525" marB="0" anchor="ctr"/>
                </a:tc>
              </a:tr>
              <a:tr h="2561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802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ПРАВИТЕЛЬСТВО РОСТОВСКОЙ ОБЛАСТИ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0,8</a:t>
                      </a:r>
                    </a:p>
                  </a:txBody>
                  <a:tcPr marL="9525" marR="9525" marT="9525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802 1 00 00000 00 0000 000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НАЛОГОВЫЕ И НЕНАЛОГОВЫЕ ДОХОДЫ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0,8</a:t>
                      </a:r>
                    </a:p>
                  </a:txBody>
                  <a:tcPr marL="9525" marR="9525" marT="9525" marB="0" anchor="ctr"/>
                </a:tc>
              </a:tr>
              <a:tr h="23456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effectLst/>
                          <a:latin typeface="Times New Roman CYR" panose="02020603050405020304" pitchFamily="18" charset="0"/>
                        </a:rPr>
                        <a:t>857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effectLst/>
                          <a:latin typeface="Times New Roman CYR" panose="02020603050405020304" pitchFamily="18" charset="0"/>
                        </a:rPr>
                        <a:t>Административная инспекция Ростовской области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9,0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857 1 00 00000 00 0000 000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НАЛОГОВЫЕ И НЕНАЛОГОВЫЕ ДОХОДЫ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9,0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4" name="Text Box 175"/>
          <p:cNvSpPr txBox="1">
            <a:spLocks noChangeArrowheads="1"/>
          </p:cNvSpPr>
          <p:nvPr/>
        </p:nvSpPr>
        <p:spPr bwMode="auto">
          <a:xfrm>
            <a:off x="857250" y="825401"/>
            <a:ext cx="76327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000" b="1" dirty="0" smtClean="0"/>
              <a:t>Информация об исполнении бюджета Ковылкинского сельского поселения Тацинского района </a:t>
            </a:r>
            <a:endParaRPr lang="ru-RU" sz="1000" b="1" dirty="0" smtClean="0"/>
          </a:p>
          <a:p>
            <a:pPr algn="ctr">
              <a:spcBef>
                <a:spcPct val="50000"/>
              </a:spcBef>
            </a:pPr>
            <a:r>
              <a:rPr lang="ru-RU" sz="1000" b="1" dirty="0" smtClean="0"/>
              <a:t>за      2018 год</a:t>
            </a:r>
            <a:r>
              <a:rPr lang="ru-RU" sz="1000" dirty="0" smtClean="0"/>
              <a:t> (продолжение)</a:t>
            </a:r>
            <a:endParaRPr lang="ru-RU" sz="1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835306"/>
              </p:ext>
            </p:extLst>
          </p:nvPr>
        </p:nvGraphicFramePr>
        <p:xfrm>
          <a:off x="755575" y="4005064"/>
          <a:ext cx="7734375" cy="13221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4896544"/>
                <a:gridCol w="605583"/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951 1 00 00000 00 0000 000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НАЛОГОВЫЕ И НЕНАЛОГОВЫЕ ДОХОДЫ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24,2</a:t>
                      </a:r>
                    </a:p>
                  </a:txBody>
                  <a:tcPr marL="9525" marR="114300" marT="9525" marB="0" anchor="ctr"/>
                </a:tc>
              </a:tr>
              <a:tr h="20522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951 1 08 00000 00 0000 000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ГОСУДАРСТВЕННАЯ ПОШЛИНА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5,9</a:t>
                      </a:r>
                    </a:p>
                  </a:txBody>
                  <a:tcPr marL="9525" marR="114300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951 2 00 00000 00 0000 000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БЕЗВОЗМЕЗДНЫЕ ПОСТУПЛЕНИЯ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3 835,0</a:t>
                      </a:r>
                    </a:p>
                  </a:txBody>
                  <a:tcPr marL="9525" marR="114300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</a:rPr>
                        <a:t>951 2 02 30000 00 0000 151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</a:rPr>
                        <a:t>Субвенции бюджетам субъектов Российской Федерации и муниципальных образований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</a:rPr>
                        <a:t>77,3</a:t>
                      </a:r>
                    </a:p>
                  </a:txBody>
                  <a:tcPr marL="9525" marR="114300" marT="9525" marB="0" anchor="ctr"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045347"/>
              </p:ext>
            </p:extLst>
          </p:nvPr>
        </p:nvGraphicFramePr>
        <p:xfrm>
          <a:off x="755576" y="5373216"/>
          <a:ext cx="770485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4896544"/>
                <a:gridCol w="576064"/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</a:rPr>
                        <a:t>951 2 02 40000 00 0000 151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</a:rPr>
                        <a:t>Иные межбюджетные трансферты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</a:rPr>
                        <a:t>724,0</a:t>
                      </a:r>
                    </a:p>
                  </a:txBody>
                  <a:tcPr marL="9525" marR="114300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effectLst/>
                          <a:latin typeface="Times New Roman CYR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effectLst/>
                          <a:latin typeface="Times New Roman CYR" panose="02020603050405020304" pitchFamily="18" charset="0"/>
                        </a:rPr>
                        <a:t>Всего доходов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effectLst/>
                          <a:latin typeface="Times New Roman CYR" panose="02020603050405020304" pitchFamily="18" charset="0"/>
                        </a:rPr>
                        <a:t>6 340,7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5011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03" name="Text Box 155"/>
          <p:cNvSpPr txBox="1">
            <a:spLocks noChangeArrowheads="1"/>
          </p:cNvSpPr>
          <p:nvPr/>
        </p:nvSpPr>
        <p:spPr bwMode="auto">
          <a:xfrm>
            <a:off x="539750" y="333375"/>
            <a:ext cx="77041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dirty="0"/>
              <a:t>Основные направления расходования средств бюджета поселения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062588"/>
              </p:ext>
            </p:extLst>
          </p:nvPr>
        </p:nvGraphicFramePr>
        <p:xfrm>
          <a:off x="539750" y="789696"/>
          <a:ext cx="7992690" cy="983120"/>
        </p:xfrm>
        <a:graphic>
          <a:graphicData uri="http://schemas.openxmlformats.org/drawingml/2006/table">
            <a:tbl>
              <a:tblPr/>
              <a:tblGrid>
                <a:gridCol w="5616426"/>
                <a:gridCol w="648072"/>
                <a:gridCol w="864096"/>
                <a:gridCol w="864096"/>
              </a:tblGrid>
              <a:tr h="290041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Расходы бюджета Ковылкинского сельского поселения Тацинского района по разделам и подразделам классификации расходов бюджетов за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2018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4274" marR="4274" marT="4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7026">
                <a:tc>
                  <a:txBody>
                    <a:bodyPr/>
                    <a:lstStyle/>
                    <a:p>
                      <a:pPr algn="r" fontAlgn="ctr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74" marR="4274" marT="4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74" marR="4274" marT="4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74" marR="4274" marT="4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 (тыс. руб.)</a:t>
                      </a:r>
                    </a:p>
                  </a:txBody>
                  <a:tcPr marL="4274" marR="4274" marT="4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3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4274" marR="4274" marT="4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Рз</a:t>
                      </a:r>
                    </a:p>
                  </a:txBody>
                  <a:tcPr marL="4274" marR="4274" marT="4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</a:t>
                      </a:r>
                    </a:p>
                  </a:txBody>
                  <a:tcPr marL="4274" marR="4274" marT="4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Кассовое исполнение</a:t>
                      </a:r>
                      <a:b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74" marR="4274" marT="42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197863"/>
              </p:ext>
            </p:extLst>
          </p:nvPr>
        </p:nvGraphicFramePr>
        <p:xfrm>
          <a:off x="611557" y="1844826"/>
          <a:ext cx="7992890" cy="4146133"/>
        </p:xfrm>
        <a:graphic>
          <a:graphicData uri="http://schemas.openxmlformats.org/drawingml/2006/table">
            <a:tbl>
              <a:tblPr/>
              <a:tblGrid>
                <a:gridCol w="5544619"/>
                <a:gridCol w="615040"/>
                <a:gridCol w="897128"/>
                <a:gridCol w="936103"/>
              </a:tblGrid>
              <a:tr h="18132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ОБЩЕГОСУДАРСТВЕННЫЕ ВОПРОСЫ</a:t>
                      </a:r>
                    </a:p>
                  </a:txBody>
                  <a:tcPr marL="4491" marR="4491" marT="4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4491" marR="4491" marT="4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</a:t>
                      </a:r>
                    </a:p>
                  </a:txBody>
                  <a:tcPr marL="4491" marR="4491" marT="4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1" i="0" u="none" strike="noStrike">
                          <a:effectLst/>
                          <a:latin typeface="Times New Roman" panose="02020603050405020304" pitchFamily="18" charset="0"/>
                        </a:rPr>
                        <a:t>3 786,6</a:t>
                      </a:r>
                    </a:p>
                  </a:txBody>
                  <a:tcPr marL="4491" marR="4491" marT="4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72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4491" marR="4491" marT="44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4491" marR="4491" marT="4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</a:p>
                  </a:txBody>
                  <a:tcPr marL="4491" marR="4491" marT="4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3 694,9</a:t>
                      </a:r>
                    </a:p>
                  </a:txBody>
                  <a:tcPr marL="4491" marR="4491" marT="4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4491" marR="4491" marT="44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4491" marR="4491" marT="4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06</a:t>
                      </a:r>
                    </a:p>
                  </a:txBody>
                  <a:tcPr marL="4491" marR="4491" marT="4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18,5</a:t>
                      </a:r>
                    </a:p>
                  </a:txBody>
                  <a:tcPr marL="4491" marR="4491" marT="4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99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4491" marR="4491" marT="44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4491" marR="4491" marT="4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4491" marR="4491" marT="4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73,2</a:t>
                      </a:r>
                    </a:p>
                  </a:txBody>
                  <a:tcPr marL="4491" marR="4491" marT="4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99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НАЦИОНАЛЬНАЯ ОБОРОНА</a:t>
                      </a:r>
                    </a:p>
                  </a:txBody>
                  <a:tcPr marL="4491" marR="4491" marT="4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effectLst/>
                          <a:latin typeface="Times New Roman" panose="02020603050405020304" pitchFamily="18" charset="0"/>
                        </a:rPr>
                        <a:t>02</a:t>
                      </a:r>
                    </a:p>
                  </a:txBody>
                  <a:tcPr marL="4491" marR="4491" marT="4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effectLst/>
                          <a:latin typeface="Times New Roman" panose="02020603050405020304" pitchFamily="18" charset="0"/>
                        </a:rPr>
                        <a:t>00</a:t>
                      </a:r>
                    </a:p>
                  </a:txBody>
                  <a:tcPr marL="4491" marR="4491" marT="4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77,1</a:t>
                      </a:r>
                    </a:p>
                  </a:txBody>
                  <a:tcPr marL="4491" marR="4491" marT="4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32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Мобилизационная и вневойсковая подготовка</a:t>
                      </a:r>
                    </a:p>
                  </a:txBody>
                  <a:tcPr marL="4491" marR="4491" marT="44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</a:t>
                      </a:r>
                    </a:p>
                  </a:txBody>
                  <a:tcPr marL="4491" marR="4491" marT="4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</a:p>
                  </a:txBody>
                  <a:tcPr marL="4491" marR="4491" marT="4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77,1</a:t>
                      </a:r>
                    </a:p>
                  </a:txBody>
                  <a:tcPr marL="4491" marR="4491" marT="4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31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4491" marR="4491" marT="4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</a:p>
                  </a:txBody>
                  <a:tcPr marL="4491" marR="4491" marT="4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</a:t>
                      </a:r>
                    </a:p>
                  </a:txBody>
                  <a:tcPr marL="4491" marR="4491" marT="4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9,2</a:t>
                      </a:r>
                    </a:p>
                  </a:txBody>
                  <a:tcPr marL="4491" marR="4491" marT="4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31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</a:p>
                  </a:txBody>
                  <a:tcPr marL="4491" marR="4491" marT="44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</a:p>
                  </a:txBody>
                  <a:tcPr marL="4491" marR="4491" marT="4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09</a:t>
                      </a:r>
                    </a:p>
                  </a:txBody>
                  <a:tcPr marL="4491" marR="4491" marT="4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6,0</a:t>
                      </a:r>
                    </a:p>
                  </a:txBody>
                  <a:tcPr marL="4491" marR="4491" marT="4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32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Обеспечение пожарной безопасности</a:t>
                      </a:r>
                    </a:p>
                  </a:txBody>
                  <a:tcPr marL="4491" marR="4491" marT="44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</a:p>
                  </a:txBody>
                  <a:tcPr marL="4491" marR="4491" marT="4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4491" marR="4491" marT="4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1,7</a:t>
                      </a:r>
                    </a:p>
                  </a:txBody>
                  <a:tcPr marL="4491" marR="4491" marT="4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92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4491" marR="4491" marT="44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</a:p>
                  </a:txBody>
                  <a:tcPr marL="4491" marR="4491" marT="4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4491" marR="4491" marT="4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1,5</a:t>
                      </a:r>
                    </a:p>
                  </a:txBody>
                  <a:tcPr marL="4491" marR="4491" marT="4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32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ЭКОНОМИКА</a:t>
                      </a:r>
                    </a:p>
                  </a:txBody>
                  <a:tcPr marL="4491" marR="4491" marT="4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</a:p>
                  </a:txBody>
                  <a:tcPr marL="4491" marR="4491" marT="4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</a:t>
                      </a:r>
                    </a:p>
                  </a:txBody>
                  <a:tcPr marL="4491" marR="4491" marT="4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35,0</a:t>
                      </a:r>
                    </a:p>
                  </a:txBody>
                  <a:tcPr marL="4491" marR="4491" marT="4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32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4491" marR="4491" marT="44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</a:p>
                  </a:txBody>
                  <a:tcPr marL="4491" marR="4491" marT="4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4491" marR="4491" marT="4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35,0</a:t>
                      </a:r>
                    </a:p>
                  </a:txBody>
                  <a:tcPr marL="4491" marR="4491" marT="4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65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ЖИЛИЩНО-КОММУНАЛЬНОЕ ХОЗЯЙСТВО</a:t>
                      </a:r>
                    </a:p>
                  </a:txBody>
                  <a:tcPr marL="4491" marR="4491" marT="4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</a:p>
                  </a:txBody>
                  <a:tcPr marL="4491" marR="4491" marT="4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</a:t>
                      </a:r>
                    </a:p>
                  </a:txBody>
                  <a:tcPr marL="4491" marR="4491" marT="4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784,8</a:t>
                      </a:r>
                    </a:p>
                  </a:txBody>
                  <a:tcPr marL="4491" marR="4491" marT="4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99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Благоустройство</a:t>
                      </a:r>
                    </a:p>
                  </a:txBody>
                  <a:tcPr marL="4491" marR="4491" marT="44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</a:p>
                  </a:txBody>
                  <a:tcPr marL="4491" marR="4491" marT="4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</a:p>
                  </a:txBody>
                  <a:tcPr marL="4491" marR="4491" marT="4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784,8</a:t>
                      </a:r>
                    </a:p>
                  </a:txBody>
                  <a:tcPr marL="4491" marR="4491" marT="4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99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КУЛЬТУРА, КИНЕМАТОГРАФИЯ</a:t>
                      </a:r>
                    </a:p>
                  </a:txBody>
                  <a:tcPr marL="4491" marR="4491" marT="4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</a:t>
                      </a:r>
                    </a:p>
                  </a:txBody>
                  <a:tcPr marL="4491" marR="4491" marT="4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</a:t>
                      </a:r>
                    </a:p>
                  </a:txBody>
                  <a:tcPr marL="4491" marR="4491" marT="4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1 751,4</a:t>
                      </a:r>
                    </a:p>
                  </a:txBody>
                  <a:tcPr marL="4491" marR="4491" marT="4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99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Культура</a:t>
                      </a:r>
                    </a:p>
                  </a:txBody>
                  <a:tcPr marL="4491" marR="4491" marT="44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</a:t>
                      </a:r>
                    </a:p>
                  </a:txBody>
                  <a:tcPr marL="4491" marR="4491" marT="4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4491" marR="4491" marT="4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1 751,4</a:t>
                      </a:r>
                    </a:p>
                  </a:txBody>
                  <a:tcPr marL="4491" marR="4491" marT="4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99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ФИЗИЧЕСКАЯ КУЛЬТУРА И СПОРТ</a:t>
                      </a:r>
                    </a:p>
                  </a:txBody>
                  <a:tcPr marL="4491" marR="4491" marT="4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4491" marR="4491" marT="4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</a:t>
                      </a:r>
                    </a:p>
                  </a:txBody>
                  <a:tcPr marL="4491" marR="4491" marT="4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18,4</a:t>
                      </a:r>
                    </a:p>
                  </a:txBody>
                  <a:tcPr marL="4491" marR="4491" marT="4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66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Массовый спорт</a:t>
                      </a:r>
                    </a:p>
                  </a:txBody>
                  <a:tcPr marL="4491" marR="4491" marT="44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4491" marR="4491" marT="4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</a:t>
                      </a:r>
                    </a:p>
                  </a:txBody>
                  <a:tcPr marL="4491" marR="4491" marT="4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18,4</a:t>
                      </a:r>
                    </a:p>
                  </a:txBody>
                  <a:tcPr marL="4491" marR="4491" marT="4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7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4491" marR="4491" marT="4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1" marR="4491" marT="4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1" marR="4491" marT="4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 dirty="0">
                          <a:effectLst/>
                          <a:latin typeface="Times New Roman" panose="02020603050405020304" pitchFamily="18" charset="0"/>
                        </a:rPr>
                        <a:t>6 462,5</a:t>
                      </a:r>
                    </a:p>
                  </a:txBody>
                  <a:tcPr marL="4491" marR="4491" marT="4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1642</TotalTime>
  <Words>779</Words>
  <Application>Microsoft Office PowerPoint</Application>
  <PresentationFormat>Экран (4:3)</PresentationFormat>
  <Paragraphs>234</Paragraphs>
  <Slides>12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Garamond</vt:lpstr>
      <vt:lpstr>Times New Roman</vt:lpstr>
      <vt:lpstr>Times New Roman CYR</vt:lpstr>
      <vt:lpstr>Verdana</vt:lpstr>
      <vt:lpstr>Wingdings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User</cp:lastModifiedBy>
  <cp:revision>176</cp:revision>
  <cp:lastPrinted>2014-05-13T11:35:02Z</cp:lastPrinted>
  <dcterms:created xsi:type="dcterms:W3CDTF">2014-05-12T16:47:43Z</dcterms:created>
  <dcterms:modified xsi:type="dcterms:W3CDTF">2019-06-03T12:45:48Z</dcterms:modified>
</cp:coreProperties>
</file>