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5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</a:t>
            </a:r>
            <a:r>
              <a:rPr lang="ru-RU" dirty="0" smtClean="0"/>
              <a:t>налоговых </a:t>
            </a:r>
            <a:r>
              <a:rPr lang="ru-RU" dirty="0"/>
              <a:t>и неналоговых доходов бюджета поселения в 2012 году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налогвых и неналоговых доходов бюджета поселения в 2012 году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Налоговые доходы 52,7%</c:v>
                </c:pt>
                <c:pt idx="1">
                  <c:v>Неналоговые доходы 47,3%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земельный налог</c:v>
                </c:pt>
                <c:pt idx="1">
                  <c:v>продажа земельных участков</c:v>
                </c:pt>
                <c:pt idx="2">
                  <c:v> арендная плата </c:v>
                </c:pt>
                <c:pt idx="3">
                  <c:v>НДФЛ</c:v>
                </c:pt>
                <c:pt idx="4">
                  <c:v>ЕСХН</c:v>
                </c:pt>
                <c:pt idx="5">
                  <c:v>Налог на имущество ФЛ</c:v>
                </c:pt>
                <c:pt idx="6">
                  <c:v>УСН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36.9</c:v>
                </c:pt>
                <c:pt idx="1">
                  <c:v>38.5</c:v>
                </c:pt>
                <c:pt idx="2">
                  <c:v>14.2</c:v>
                </c:pt>
                <c:pt idx="3">
                  <c:v>5.4</c:v>
                </c:pt>
                <c:pt idx="4">
                  <c:v>3.5</c:v>
                </c:pt>
                <c:pt idx="5">
                  <c:v>1.2</c:v>
                </c:pt>
                <c:pt idx="6">
                  <c:v>0.2</c:v>
                </c:pt>
                <c:pt idx="7">
                  <c:v>0.1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479166666666667"/>
          <c:y val="0.12779478346456694"/>
          <c:w val="0.33958333333333335"/>
          <c:h val="0.87220521653543304"/>
        </c:manualLayout>
      </c:layout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800"/>
      </a:pPr>
      <a:endParaRPr lang="ru-R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 </a:t>
            </a:r>
          </a:p>
        </c:rich>
      </c:tx>
      <c:layout>
        <c:manualLayout>
          <c:xMode val="edge"/>
          <c:yMode val="edge"/>
          <c:x val="0.37692191601049868"/>
          <c:y val="1.2500000000000001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безвозмездных поступлений в бюджет Ковылкинского сельского поселения в 2012 году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Дотация 63,9%</c:v>
                </c:pt>
                <c:pt idx="1">
                  <c:v>Субвенции 1,4%</c:v>
                </c:pt>
                <c:pt idx="2">
                  <c:v>ИМТ 34,7%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63.9</c:v>
                </c:pt>
                <c:pt idx="1">
                  <c:v>1.4</c:v>
                </c:pt>
                <c:pt idx="2">
                  <c:v>34.700000000000003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4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330" baseline="0"/>
            </a:pPr>
            <a:endParaRPr lang="ru-RU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0.80174163385826769"/>
          <c:y val="0.29509609407376713"/>
          <c:w val="0.18575836614173227"/>
          <c:h val="0.43579465395772898"/>
        </c:manualLayout>
      </c:layout>
    </c:legend>
    <c:plotVisOnly val="1"/>
  </c:chart>
  <c:spPr>
    <a:gradFill rotWithShape="1">
      <a:gsLst>
        <a:gs pos="0">
          <a:schemeClr val="dk1">
            <a:tint val="15000"/>
            <a:satMod val="250000"/>
          </a:schemeClr>
        </a:gs>
        <a:gs pos="49000">
          <a:schemeClr val="dk1">
            <a:tint val="50000"/>
            <a:satMod val="200000"/>
          </a:schemeClr>
        </a:gs>
        <a:gs pos="49100">
          <a:schemeClr val="dk1">
            <a:tint val="64000"/>
            <a:satMod val="160000"/>
          </a:schemeClr>
        </a:gs>
        <a:gs pos="92000">
          <a:schemeClr val="dk1">
            <a:tint val="50000"/>
            <a:satMod val="200000"/>
          </a:schemeClr>
        </a:gs>
        <a:gs pos="100000">
          <a:schemeClr val="dk1">
            <a:tint val="43000"/>
            <a:satMod val="190000"/>
          </a:schemeClr>
        </a:gs>
      </a:gsLst>
      <a:lin ang="5400000" scaled="1"/>
    </a:gradFill>
    <a:ln w="11430" cap="flat" cmpd="sng" algn="ctr">
      <a:solidFill>
        <a:schemeClr val="dk1"/>
      </a:solidFill>
      <a:prstDash val="solid"/>
    </a:ln>
    <a:effectLst>
      <a:outerShdw blurRad="50800" dist="25000" dir="5400000" rotWithShape="0">
        <a:schemeClr val="dk1">
          <a:shade val="30000"/>
          <a:satMod val="150000"/>
          <a:alpha val="38000"/>
        </a:scheme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 2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Культура, кинематография</c:v>
                </c:pt>
                <c:pt idx="5">
                  <c:v>ЖКХ</c:v>
                </c:pt>
                <c:pt idx="6">
                  <c:v>Физкультура и спорт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40.9</c:v>
                </c:pt>
                <c:pt idx="1">
                  <c:v>0.8</c:v>
                </c:pt>
                <c:pt idx="2">
                  <c:v>1.3</c:v>
                </c:pt>
                <c:pt idx="3">
                  <c:v>18.7</c:v>
                </c:pt>
                <c:pt idx="4">
                  <c:v>20.5</c:v>
                </c:pt>
                <c:pt idx="5">
                  <c:v>17.600000000000001</c:v>
                </c:pt>
                <c:pt idx="6">
                  <c:v>0.2</c:v>
                </c:pt>
              </c:numCache>
            </c:numRef>
          </c:val>
        </c:ser>
        <c:overlap val="100"/>
        <c:serLines/>
        <c:axId val="60740352"/>
        <c:axId val="131457024"/>
      </c:barChart>
      <c:catAx>
        <c:axId val="6074035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131457024"/>
        <c:auto val="1"/>
        <c:lblAlgn val="ctr"/>
        <c:lblOffset val="100"/>
      </c:catAx>
      <c:valAx>
        <c:axId val="131457024"/>
        <c:scaling>
          <c:orientation val="minMax"/>
        </c:scaling>
        <c:axPos val="l"/>
        <c:majorGridlines/>
        <c:numFmt formatCode="General" sourceLinked="1"/>
        <c:tickLblPos val="nextTo"/>
        <c:crossAx val="60740352"/>
        <c:crossBetween val="between"/>
      </c:valAx>
    </c:plotArea>
    <c:plotVisOnly val="1"/>
  </c:chart>
  <c:spPr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path path="circle">
        <a:fillToRect t="100000" r="100000"/>
      </a:path>
      <a:tileRect l="-100000" b="-100000"/>
    </a:gradFill>
  </c:spPr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1371600"/>
            <a:ext cx="5105400" cy="1295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Ковылкинского сельского поселения в 2012 году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370" y="990600"/>
            <a:ext cx="8705268" cy="175432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Информация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 исполнении бюджета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304801"/>
            <a:ext cx="7086600" cy="646331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</a:rPr>
              <a:t>7.СТРУКТУРА РАСХОДОВ </a:t>
            </a:r>
            <a:r>
              <a:rPr lang="ru-RU" dirty="0" smtClean="0">
                <a:solidFill>
                  <a:srgbClr val="000000"/>
                </a:solidFill>
              </a:rPr>
              <a:t>КОВЫЛКИНСКОГО </a:t>
            </a:r>
            <a:r>
              <a:rPr lang="ru-RU" dirty="0" smtClean="0">
                <a:solidFill>
                  <a:srgbClr val="000000"/>
                </a:solidFill>
              </a:rPr>
              <a:t>СЕЛЬСКОГО ПОСЕЛЕНИЯ В 2012 </a:t>
            </a:r>
            <a:r>
              <a:rPr lang="ru-RU" dirty="0" smtClean="0">
                <a:solidFill>
                  <a:srgbClr val="000000"/>
                </a:solidFill>
              </a:rPr>
              <a:t>ГОДУ</a:t>
            </a:r>
            <a:endParaRPr lang="ru-RU" dirty="0">
              <a:solidFill>
                <a:srgbClr val="000000"/>
              </a:solidFill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143000"/>
          <a:ext cx="6096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1. НАРАЩИВАНИЕ НАЛОГОВОГО ПОТЕНЦИАЛА КОВЫЛКИНСКОГО СЕЛЬСКОГО ПОСЕЛЕНИЯ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pPr lvl="1"/>
            <a:r>
              <a:rPr lang="ru-RU" sz="2600" dirty="0" smtClean="0">
                <a:solidFill>
                  <a:schemeClr val="tx2"/>
                </a:solidFill>
              </a:rPr>
              <a:t>По итогам 2012 года обеспечена положительная динамика основных показателей консолидированного бюджета поселения относительно уровня 2011 года.</a:t>
            </a:r>
          </a:p>
          <a:p>
            <a:r>
              <a:rPr lang="ru-RU" dirty="0" smtClean="0"/>
              <a:t>Исполнение консолидированного бюджета Ковылкинского сельского поселения за 2012 год составило: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по доходам </a:t>
            </a:r>
            <a:r>
              <a:rPr lang="ru-RU" dirty="0" smtClean="0"/>
              <a:t>– </a:t>
            </a:r>
            <a:r>
              <a:rPr lang="ru-RU" b="1" dirty="0" smtClean="0"/>
              <a:t>8864,4</a:t>
            </a:r>
            <a:r>
              <a:rPr lang="ru-RU" dirty="0" smtClean="0"/>
              <a:t> тыс. рублей и </a:t>
            </a:r>
            <a:r>
              <a:rPr lang="ru-RU" dirty="0" smtClean="0">
                <a:solidFill>
                  <a:schemeClr val="tx2"/>
                </a:solidFill>
              </a:rPr>
              <a:t>по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2"/>
                </a:solidFill>
              </a:rPr>
              <a:t>расходам</a:t>
            </a:r>
            <a:r>
              <a:rPr lang="ru-RU" dirty="0" smtClean="0"/>
              <a:t> – </a:t>
            </a:r>
            <a:r>
              <a:rPr lang="ru-RU" b="1" dirty="0" smtClean="0"/>
              <a:t>8106,6</a:t>
            </a:r>
            <a:r>
              <a:rPr lang="ru-RU" dirty="0" smtClean="0"/>
              <a:t> тыс. рублей, что на </a:t>
            </a:r>
            <a:r>
              <a:rPr lang="ru-RU" b="1" dirty="0" smtClean="0"/>
              <a:t>0,5</a:t>
            </a:r>
            <a:r>
              <a:rPr lang="ru-RU" dirty="0" smtClean="0"/>
              <a:t> процента или на </a:t>
            </a:r>
            <a:r>
              <a:rPr lang="ru-RU" b="1" dirty="0" smtClean="0"/>
              <a:t>40,2</a:t>
            </a:r>
            <a:r>
              <a:rPr lang="ru-RU" dirty="0" smtClean="0"/>
              <a:t>тыс. рублей выше показателей 2011 года по доходам . Основные доходные источники консолидированного бюджета Ковылкинского сельского поселения – </a:t>
            </a:r>
            <a:r>
              <a:rPr lang="ru-RU" dirty="0" smtClean="0">
                <a:solidFill>
                  <a:schemeClr val="tx2"/>
                </a:solidFill>
              </a:rPr>
              <a:t>собственные налоговые и неналоговые доходы</a:t>
            </a:r>
            <a:r>
              <a:rPr lang="ru-RU" dirty="0" smtClean="0"/>
              <a:t>, их объем составил </a:t>
            </a:r>
            <a:r>
              <a:rPr lang="ru-RU" b="1" dirty="0" smtClean="0"/>
              <a:t>4869,5</a:t>
            </a:r>
            <a:r>
              <a:rPr lang="ru-RU" dirty="0" smtClean="0"/>
              <a:t> тыс. рублей или </a:t>
            </a:r>
            <a:r>
              <a:rPr lang="ru-RU" b="1" dirty="0" smtClean="0"/>
              <a:t>54,9</a:t>
            </a:r>
            <a:r>
              <a:rPr lang="ru-RU" dirty="0" smtClean="0"/>
              <a:t> процента всех поступлений в бюджет Ковылкинского сельского поселения.  </a:t>
            </a:r>
          </a:p>
          <a:p>
            <a:r>
              <a:rPr lang="ru-RU" dirty="0" smtClean="0"/>
              <a:t>Просроченная задолженность по бюджетным и долговым обязательствам бюджета Ковылкинского сельского поселения отсутствует. </a:t>
            </a:r>
          </a:p>
          <a:p>
            <a:r>
              <a:rPr lang="ru-RU" dirty="0" smtClean="0"/>
              <a:t>Муниципальный долг Ковылкинского сельского поселения по состоянию на 01.01.2013 года отсутствует.</a:t>
            </a:r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991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СТРУКТУРА ДОХОДОВ КОВЫЛКИНСКОГО СЕЛЬСКОГО ПОСЕЛЕНИЯ В 2012 ГОДУ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09600" y="1295400"/>
          <a:ext cx="6858000" cy="5412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8925"/>
                <a:gridCol w="1057275"/>
                <a:gridCol w="1600200"/>
                <a:gridCol w="1371600"/>
              </a:tblGrid>
              <a:tr h="8451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 года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Фактически исполнено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/>
                </a:tc>
              </a:tr>
              <a:tr h="36507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8958,3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8864,4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99,0</a:t>
                      </a:r>
                      <a:endParaRPr lang="ru-RU" sz="1200" dirty="0"/>
                    </a:p>
                  </a:txBody>
                  <a:tcPr/>
                </a:tc>
              </a:tr>
              <a:tr h="365070">
                <a:tc>
                  <a:txBody>
                    <a:bodyPr/>
                    <a:lstStyle/>
                    <a:p>
                      <a:pPr lvl="1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</a:tr>
              <a:tr h="36507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Собственные, всего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4869,5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4869,5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100,0</a:t>
                      </a:r>
                      <a:endParaRPr lang="ru-RU" sz="1200" dirty="0"/>
                    </a:p>
                  </a:txBody>
                  <a:tcPr/>
                </a:tc>
              </a:tr>
              <a:tr h="36507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налоговые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2304,8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2304,8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100,0</a:t>
                      </a:r>
                      <a:endParaRPr lang="ru-RU" sz="1200" dirty="0"/>
                    </a:p>
                  </a:txBody>
                  <a:tcPr/>
                </a:tc>
              </a:tr>
              <a:tr h="365070">
                <a:tc>
                  <a:txBody>
                    <a:bodyPr/>
                    <a:lstStyle/>
                    <a:p>
                      <a:pPr lvl="1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2564,7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2564,7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100,0</a:t>
                      </a:r>
                      <a:endParaRPr lang="ru-RU" sz="1200" dirty="0"/>
                    </a:p>
                  </a:txBody>
                  <a:tcPr/>
                </a:tc>
              </a:tr>
              <a:tr h="36507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4088,8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3994,9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97,7</a:t>
                      </a:r>
                      <a:endParaRPr lang="ru-RU" sz="1200" dirty="0"/>
                    </a:p>
                  </a:txBody>
                  <a:tcPr/>
                </a:tc>
              </a:tr>
              <a:tr h="3650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76275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бюджетам субъектов Российской Федерации и муниципальных образований, в т.ч.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2553,6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2553,6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100,0</a:t>
                      </a:r>
                      <a:endParaRPr lang="ru-RU" sz="1200" dirty="0"/>
                    </a:p>
                  </a:txBody>
                  <a:tcPr/>
                </a:tc>
              </a:tr>
              <a:tr h="3650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 обеспеченности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2553,6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2553,6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100,0</a:t>
                      </a:r>
                      <a:endParaRPr lang="ru-RU" sz="1200" dirty="0"/>
                    </a:p>
                  </a:txBody>
                  <a:tcPr/>
                </a:tc>
              </a:tr>
              <a:tr h="3650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бюджетам субъектов Российской Федерации и муниципальных образований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55,9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55,9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100,0</a:t>
                      </a:r>
                      <a:endParaRPr lang="ru-RU" sz="1200" dirty="0"/>
                    </a:p>
                  </a:txBody>
                  <a:tcPr/>
                </a:tc>
              </a:tr>
              <a:tr h="3650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1479,3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1385,4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93,6</a:t>
                      </a:r>
                      <a:endParaRPr lang="ru-RU" sz="1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242048" cy="85344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3. Структура налоговых и неналоговых доходов </a:t>
            </a:r>
            <a:r>
              <a:rPr lang="ru-RU" sz="2000" dirty="0" err="1" smtClean="0"/>
              <a:t>ковылкинского</a:t>
            </a:r>
            <a:r>
              <a:rPr lang="ru-RU" sz="2000" dirty="0" smtClean="0"/>
              <a:t> сельского поселения в 2012 году</a:t>
            </a:r>
            <a:endParaRPr lang="ru-RU" sz="20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381000" y="1397000"/>
          <a:ext cx="7239000" cy="378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1447800" y="762000"/>
          <a:ext cx="6096000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1524000" y="1600200"/>
          <a:ext cx="6096000" cy="386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609600"/>
            <a:ext cx="6934200" cy="923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4.СТРУКТУРА БЕЗВОЗМЕЗДНЫХ ПОСТУПЛЕНИЙ В БЮДЖЕТ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КОВЫЛКИНСКОГО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СЕЛЬСКОГО ПОСЕЛЕНИЯ </a:t>
            </a:r>
          </a:p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2012 ГОДУ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1234440"/>
          </a:xfr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5.ИСПОЛНЕНИЕ </a:t>
            </a:r>
            <a:r>
              <a:rPr lang="ru-RU" sz="2200" dirty="0" smtClean="0"/>
              <a:t>РАСХОДОВ БЮДЖЕТА </a:t>
            </a:r>
            <a:r>
              <a:rPr lang="ru-RU" sz="2200" dirty="0" smtClean="0"/>
              <a:t>КОВЫЛКИНСКОГО СЕЛЬСКОГО </a:t>
            </a:r>
            <a:r>
              <a:rPr lang="ru-RU" sz="2200" dirty="0" smtClean="0"/>
              <a:t>ПОСЕЛЕНИЯ </a:t>
            </a:r>
            <a:br>
              <a:rPr lang="ru-RU" sz="2200" dirty="0" smtClean="0"/>
            </a:br>
            <a:r>
              <a:rPr lang="ru-RU" sz="2200" dirty="0" smtClean="0"/>
              <a:t>ЗА 2012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Исполнение консолидированного бюджета </a:t>
            </a:r>
            <a:r>
              <a:rPr lang="ru-RU" dirty="0" smtClean="0"/>
              <a:t>Ковылкинского </a:t>
            </a:r>
            <a:r>
              <a:rPr lang="ru-RU" dirty="0" smtClean="0"/>
              <a:t>сельского поселения за 2012 год составило по расходам – </a:t>
            </a:r>
            <a:r>
              <a:rPr lang="ru-RU" dirty="0" smtClean="0"/>
              <a:t>8106,6 </a:t>
            </a:r>
            <a:r>
              <a:rPr lang="ru-RU" dirty="0" smtClean="0"/>
              <a:t>тыс. рублей, что на </a:t>
            </a:r>
            <a:r>
              <a:rPr lang="ru-RU" dirty="0" smtClean="0"/>
              <a:t>0,5 </a:t>
            </a:r>
            <a:r>
              <a:rPr lang="ru-RU" dirty="0" smtClean="0"/>
              <a:t>процента или на </a:t>
            </a:r>
            <a:r>
              <a:rPr lang="ru-RU" dirty="0" smtClean="0"/>
              <a:t>40,2 </a:t>
            </a:r>
            <a:r>
              <a:rPr lang="ru-RU" dirty="0" smtClean="0"/>
              <a:t>тыс. рублей выше показателей 2011 года 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	В сфере расходов консолидированного бюджета </a:t>
            </a:r>
            <a:r>
              <a:rPr lang="ru-RU" dirty="0" smtClean="0"/>
              <a:t>Ковылкинского </a:t>
            </a:r>
            <a:r>
              <a:rPr lang="ru-RU" dirty="0" smtClean="0"/>
              <a:t>сельского поселения приоритетом являлось обеспечение населения бюджетными услугами отраслей социальной сферы.</a:t>
            </a:r>
          </a:p>
          <a:p>
            <a:pPr>
              <a:buNone/>
            </a:pPr>
            <a:r>
              <a:rPr lang="ru-RU" dirty="0" smtClean="0"/>
              <a:t>	На эти цели направлено </a:t>
            </a:r>
            <a:r>
              <a:rPr lang="ru-RU" dirty="0" smtClean="0"/>
              <a:t>1662,8 </a:t>
            </a:r>
            <a:r>
              <a:rPr lang="ru-RU" dirty="0" smtClean="0"/>
              <a:t>тыс. рублей, что </a:t>
            </a:r>
            <a:r>
              <a:rPr lang="ru-RU" dirty="0" smtClean="0"/>
              <a:t> выше </a:t>
            </a:r>
            <a:r>
              <a:rPr lang="ru-RU" dirty="0" smtClean="0"/>
              <a:t>показателя 2011 года.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Расходы на  культуру составили </a:t>
            </a:r>
            <a:r>
              <a:rPr lang="ru-RU" dirty="0" smtClean="0"/>
              <a:t>20,5 </a:t>
            </a:r>
            <a:r>
              <a:rPr lang="ru-RU" dirty="0" smtClean="0"/>
              <a:t>процента всех расходов консолидированного бюджета </a:t>
            </a:r>
            <a:r>
              <a:rPr lang="ru-RU" dirty="0" smtClean="0"/>
              <a:t>Ковылкинского </a:t>
            </a:r>
            <a:r>
              <a:rPr lang="ru-RU" dirty="0" smtClean="0"/>
              <a:t>сельского поселения. 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2"/>
          <p:cNvSpPr>
            <a:spLocks noChangeArrowheads="1"/>
          </p:cNvSpPr>
          <p:nvPr/>
        </p:nvSpPr>
        <p:spPr bwMode="auto">
          <a:xfrm>
            <a:off x="1752600" y="152400"/>
            <a:ext cx="6280150" cy="641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6.СТРУКТУРА РАСХОДОВ  </a:t>
            </a:r>
            <a:r>
              <a:rPr lang="ru-RU" dirty="0" smtClean="0"/>
              <a:t>КОВЫЛКИНСКОГО </a:t>
            </a:r>
            <a:r>
              <a:rPr lang="ru-RU" dirty="0"/>
              <a:t>СЕЛЬСКОГО ПОСЕЛЕНИЯ ЗА 2012 ГОД</a:t>
            </a:r>
          </a:p>
        </p:txBody>
      </p:sp>
      <p:sp>
        <p:nvSpPr>
          <p:cNvPr id="18435" name="Rectangle 159"/>
          <p:cNvSpPr>
            <a:spLocks noChangeArrowheads="1"/>
          </p:cNvSpPr>
          <p:nvPr/>
        </p:nvSpPr>
        <p:spPr bwMode="auto">
          <a:xfrm>
            <a:off x="1250950" y="-125413"/>
            <a:ext cx="41243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436" name="Rectangle 592"/>
          <p:cNvSpPr>
            <a:spLocks noChangeArrowheads="1"/>
          </p:cNvSpPr>
          <p:nvPr/>
        </p:nvSpPr>
        <p:spPr bwMode="auto">
          <a:xfrm>
            <a:off x="1250950" y="587375"/>
            <a:ext cx="41243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132050" name="Group 978"/>
          <p:cNvGraphicFramePr>
            <a:graphicFrameLocks noGrp="1"/>
          </p:cNvGraphicFramePr>
          <p:nvPr/>
        </p:nvGraphicFramePr>
        <p:xfrm>
          <a:off x="1763713" y="1052513"/>
          <a:ext cx="6129337" cy="5577840"/>
        </p:xfrm>
        <a:graphic>
          <a:graphicData uri="http://schemas.openxmlformats.org/drawingml/2006/table">
            <a:tbl>
              <a:tblPr/>
              <a:tblGrid>
                <a:gridCol w="3805237"/>
                <a:gridCol w="657225"/>
                <a:gridCol w="835025"/>
                <a:gridCol w="831850"/>
              </a:tblGrid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года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% исполнения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2826,5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2826.2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99,9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755,6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755.5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99,9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1822,2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1821.9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99,9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проведения выборов и референдумов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220,5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220.5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15,3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55,7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Мобилизационная и вневойсковая подготовка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55,7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455,4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452.4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99,3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452,4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449.4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99,3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Дорожное хозяйство (дорожные фонды)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590,5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497.1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84,2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473,8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380.6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80,3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Благоустройство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116,6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99,9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2095,9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2095.9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2095,9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2095.9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45,4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внутреннего и муниципального долга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45,4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978"/>
          <p:cNvGraphicFramePr>
            <a:graphicFrameLocks noGrp="1"/>
          </p:cNvGraphicFramePr>
          <p:nvPr/>
        </p:nvGraphicFramePr>
        <p:xfrm>
          <a:off x="1752600" y="838200"/>
          <a:ext cx="6129337" cy="5867409"/>
        </p:xfrm>
        <a:graphic>
          <a:graphicData uri="http://schemas.openxmlformats.org/drawingml/2006/table">
            <a:tbl>
              <a:tblPr/>
              <a:tblGrid>
                <a:gridCol w="3805237"/>
                <a:gridCol w="657225"/>
                <a:gridCol w="835025"/>
                <a:gridCol w="831850"/>
              </a:tblGrid>
              <a:tr h="338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года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% исполнения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3316,2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3316,2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8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61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61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2475,6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2475,6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проведения выборов и референдумов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55,7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Мобилизационная и вневойсковая подготовка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55,7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8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8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106,2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8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1515,8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1515,4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99,9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Дорожное хозяйство (дорожные фонды)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1515,8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1515,4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99,9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1522,5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1428,9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93,9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795,4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701,8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88,2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Благоустройство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727,1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727,14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1662,8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1662,8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1662,8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1662,8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Массовый спорт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36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8200,6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8106.6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Times New Roman" pitchFamily="18" charset="0"/>
                        </a:rPr>
                        <a:t>98,9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217</TotalTime>
  <Words>622</Words>
  <Application>Microsoft Office PowerPoint</Application>
  <PresentationFormat>Экран (4:3)</PresentationFormat>
  <Paragraphs>236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Слайд 1</vt:lpstr>
      <vt:lpstr>1. НАРАЩИВАНИЕ НАЛОГОВОГО ПОТЕНЦИАЛА КОВЫЛКИНСКОГО СЕЛЬСКОГО ПОСЕЛЕНИЯ</vt:lpstr>
      <vt:lpstr>СТРУКТУРА ДОХОДОВ КОВЫЛКИНСКОГО СЕЛЬСКОГО ПОСЕЛЕНИЯ В 2012 ГОДУ</vt:lpstr>
      <vt:lpstr>3. Структура налоговых и неналоговых доходов ковылкинского сельского поселения в 2012 году</vt:lpstr>
      <vt:lpstr>Слайд 5</vt:lpstr>
      <vt:lpstr>Слайд 6</vt:lpstr>
      <vt:lpstr>  5.ИСПОЛНЕНИЕ РАСХОДОВ БЮДЖЕТА КОВЫЛКИНСКОГО СЕЛЬСКОГО ПОСЕЛЕНИЯ  ЗА 2012 ГОД 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ADMkov</cp:lastModifiedBy>
  <cp:revision>21</cp:revision>
  <dcterms:modified xsi:type="dcterms:W3CDTF">2013-10-24T12:29:44Z</dcterms:modified>
</cp:coreProperties>
</file>