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8"/>
  </p:notesMasterIdLst>
  <p:sldIdLst>
    <p:sldId id="256" r:id="rId2"/>
    <p:sldId id="257" r:id="rId3"/>
    <p:sldId id="259" r:id="rId4"/>
    <p:sldId id="263" r:id="rId5"/>
    <p:sldId id="271" r:id="rId6"/>
    <p:sldId id="28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F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1839" autoAdjust="0"/>
  </p:normalViewPr>
  <p:slideViewPr>
    <p:cSldViewPr>
      <p:cViewPr varScale="1">
        <p:scale>
          <a:sx n="107" d="100"/>
          <a:sy n="107" d="100"/>
        </p:scale>
        <p:origin x="132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061FDD-AE18-4E40-8B1E-9DC8E8C02476}" type="datetimeFigureOut">
              <a:rPr lang="ru-RU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3B2944-B2AB-40D6-BE25-9EC7487A4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970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D8A938-7EDE-4F49-9C96-8AC32EF2C7E0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A78EF-363C-4100-BF08-3B6D9CB118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22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EBB40-CB4A-4DE9-AD16-33B28145AE9C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9BF69-C715-4708-A558-DC1ED5BD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24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EBB40-CB4A-4DE9-AD16-33B28145AE9C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9BF69-C715-4708-A558-DC1ED5BD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578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EBB40-CB4A-4DE9-AD16-33B28145AE9C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9BF69-C715-4708-A558-DC1ED5BD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1252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EBB40-CB4A-4DE9-AD16-33B28145AE9C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9BF69-C715-4708-A558-DC1ED5BD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673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EBB40-CB4A-4DE9-AD16-33B28145AE9C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9BF69-C715-4708-A558-DC1ED5BD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518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EBB40-CB4A-4DE9-AD16-33B28145AE9C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9BF69-C715-4708-A558-DC1ED5BD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01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23BED9-7779-4702-82A6-3F0807B50AD9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46B6B-8165-4B83-A2D2-05EBFA116A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360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F8BC45-D29E-4954-8E7F-8372037E2A03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9ECC2-3615-46CF-BF30-BCF62756C3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67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5E4B20-212B-4B80-BB61-C496C9DC6B39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B7C5C-FCC3-484C-82A9-B961926EF9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837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E1B100-55DC-4C12-A727-C60CEBA981A8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4C1DD-862A-4D98-9AE3-13F5F1A57E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69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7ADB44-3F62-4343-96A9-A7D06BE5E512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BCD55-29E3-4EB1-BC6E-25E8FE6C73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64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E790C-4450-4713-9A48-48927C5F43F8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2396B-1856-4178-9AB1-D94FDBFB4A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55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5F272-0110-41D5-B547-96745DF01521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1CE56-9B26-4B8F-9486-6828E209D8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02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991B1-D1D5-44D8-88CE-BBA5D91F0444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0E526-E721-4DF3-912B-ADF05F809F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53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AF6304-84A1-4D1D-965D-6D47BCE34539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7413F-0A64-44AF-9D24-26658FCA18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84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C14B97-804D-4561-AA86-8FC4897AB30A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EAC0E-77E7-423E-B9A3-04EFCEC165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39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C3BEBB40-CB4A-4DE9-AD16-33B28145AE9C}" type="datetimeFigureOut">
              <a:rPr lang="ru-RU" smtClean="0"/>
              <a:pPr>
                <a:defRPr/>
              </a:pPr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39BF69-C715-4708-A558-DC1ED5BD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49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437112"/>
            <a:ext cx="28860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1" name="Picture 1" descr="C:\Users\Root-pc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68960"/>
            <a:ext cx="3240360" cy="214496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39551" y="260648"/>
            <a:ext cx="82866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Отчет об исполнении бюджета </a:t>
            </a:r>
            <a:r>
              <a:rPr lang="ru-RU" sz="4000" dirty="0" err="1" smtClean="0"/>
              <a:t>Ковылкинского</a:t>
            </a:r>
            <a:r>
              <a:rPr lang="ru-RU" sz="4000" dirty="0" smtClean="0"/>
              <a:t> сельского поселения за 2016 год.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altLang="ru-RU" sz="1600" dirty="0"/>
              <a:t>План по доходам за 2016год составил  </a:t>
            </a:r>
            <a:r>
              <a:rPr lang="ru-RU" altLang="ru-RU" sz="1600" dirty="0" smtClean="0"/>
              <a:t>7453,0 </a:t>
            </a:r>
            <a:r>
              <a:rPr lang="ru-RU" altLang="ru-RU" sz="1600" dirty="0" err="1" smtClean="0"/>
              <a:t>тыс.руб.По</a:t>
            </a:r>
            <a:r>
              <a:rPr lang="ru-RU" altLang="ru-RU" sz="1600" dirty="0" smtClean="0"/>
              <a:t> </a:t>
            </a:r>
            <a:r>
              <a:rPr lang="ru-RU" altLang="ru-RU" sz="1600" dirty="0"/>
              <a:t>итогам  2016 года  исполнение по доходам составило в </a:t>
            </a:r>
            <a:r>
              <a:rPr lang="ru-RU" altLang="ru-RU" sz="1600" dirty="0" smtClean="0"/>
              <a:t>сумме  7194,5 </a:t>
            </a:r>
            <a:r>
              <a:rPr lang="ru-RU" altLang="ru-RU" sz="1600" dirty="0" err="1" smtClean="0"/>
              <a:t>тыс.рублей</a:t>
            </a:r>
            <a:r>
              <a:rPr lang="ru-RU" altLang="ru-RU" sz="1600" dirty="0" smtClean="0"/>
              <a:t> </a:t>
            </a:r>
            <a:r>
              <a:rPr lang="ru-RU" altLang="ru-RU" sz="1600" dirty="0"/>
              <a:t>или </a:t>
            </a:r>
            <a:r>
              <a:rPr lang="ru-RU" altLang="ru-RU" sz="1600" dirty="0" smtClean="0"/>
              <a:t>96,5 </a:t>
            </a:r>
            <a:r>
              <a:rPr lang="ru-RU" altLang="ru-RU" sz="1600" dirty="0"/>
              <a:t>процентов к годовому плану. План по расходам всего  за 2016 год составляет </a:t>
            </a:r>
            <a:r>
              <a:rPr lang="ru-RU" altLang="ru-RU" sz="1600" dirty="0" smtClean="0"/>
              <a:t>7943,2 </a:t>
            </a:r>
            <a:r>
              <a:rPr lang="ru-RU" altLang="ru-RU" sz="1600" dirty="0" err="1" smtClean="0"/>
              <a:t>тыс.руб</a:t>
            </a:r>
            <a:r>
              <a:rPr lang="ru-RU" altLang="ru-RU" sz="1600" dirty="0"/>
              <a:t>. фактическое исполнение за  2016год по расходам составило </a:t>
            </a:r>
            <a:r>
              <a:rPr lang="ru-RU" altLang="ru-RU" sz="1600" dirty="0" smtClean="0"/>
              <a:t>7555,1 </a:t>
            </a:r>
            <a:r>
              <a:rPr lang="ru-RU" altLang="ru-RU" sz="1600" dirty="0" err="1" smtClean="0"/>
              <a:t>тыс.рублей</a:t>
            </a:r>
            <a:r>
              <a:rPr lang="ru-RU" altLang="ru-RU" sz="1600" dirty="0" smtClean="0"/>
              <a:t> </a:t>
            </a:r>
            <a:r>
              <a:rPr lang="ru-RU" altLang="ru-RU" sz="1600" dirty="0"/>
              <a:t>или </a:t>
            </a:r>
            <a:r>
              <a:rPr lang="ru-RU" altLang="ru-RU" sz="1600" dirty="0" smtClean="0"/>
              <a:t>95,1 </a:t>
            </a:r>
            <a:r>
              <a:rPr lang="ru-RU" altLang="ru-RU" sz="1600" dirty="0"/>
              <a:t>процента к годовому плану.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Показатели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бюджета поселения за  2016 год прилагаются.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Налоговые и неналоговые доходы бюджета </a:t>
            </a:r>
            <a:r>
              <a:rPr lang="ru-RU" sz="1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Ковылкинского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сельского поселения Тацинского района исполнены в сумме 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3776,8 </a:t>
            </a:r>
            <a:r>
              <a:rPr lang="ru-RU" sz="1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тыс.рублей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или 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52,0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процент к годовым плановым назначениям.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Наибольший удельный вес в их структуре занимает земельный налог 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1453,9 </a:t>
            </a:r>
            <a:r>
              <a:rPr lang="ru-RU" sz="1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тыс.рублей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или 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20,2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процента от налоговых и неналоговых доходов.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Безвозмездные поступления за  2016 год  составили 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347,5тыс.рублей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или 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47,5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процента от плановых назначений.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Основным направлением расходов бюджета </a:t>
            </a:r>
            <a:r>
              <a:rPr lang="ru-RU" sz="1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Ковылкинского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сельского поселения являются обеспечение деятельности МБУК  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«ЦКО»,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проведение мероприятий по благоустройству и социальной сферы.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Всего плановые расходы за  2016год составляют  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7943,2 </a:t>
            </a:r>
            <a:r>
              <a:rPr lang="ru-RU" sz="1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тыс.рублей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84213" y="333375"/>
            <a:ext cx="77755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СВЕДЕНИЯ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 ходе исполнения бюджета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Ковылкинского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2016год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0" y="260350"/>
            <a:ext cx="7712075" cy="17287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/>
              <a:t>Исполнение </a:t>
            </a:r>
            <a:r>
              <a:rPr lang="ru-RU" sz="2400" dirty="0"/>
              <a:t>бюджета </a:t>
            </a:r>
            <a:r>
              <a:rPr lang="ru-RU" sz="2400" dirty="0" err="1" smtClean="0"/>
              <a:t>Ковылкинского</a:t>
            </a:r>
            <a:r>
              <a:rPr lang="ru-RU" sz="2400" dirty="0" smtClean="0"/>
              <a:t> </a:t>
            </a:r>
            <a:r>
              <a:rPr lang="ru-RU" sz="2400" dirty="0"/>
              <a:t>сельского поселения Тацинского района за    </a:t>
            </a:r>
            <a:r>
              <a:rPr lang="ru-RU" sz="2400" dirty="0" smtClean="0"/>
              <a:t>2016</a:t>
            </a:r>
            <a:endParaRPr lang="ru-RU" sz="1600" dirty="0" smtClean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045" y="1557366"/>
            <a:ext cx="5425910" cy="3743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236351"/>
            <a:ext cx="8139986" cy="83099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Исполнение бюджета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Ковылкинского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поселения за  2016 год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1556792"/>
            <a:ext cx="1853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  <a:p>
            <a:pPr eaLnBrk="1" hangingPunct="1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7194,5(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5652120" y="1560976"/>
            <a:ext cx="2817813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</a:p>
          <a:p>
            <a:pPr eaLnBrk="1" hangingPunct="1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7555,1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76221" y="2640457"/>
            <a:ext cx="1872208" cy="316835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1473</a:t>
            </a:r>
            <a:endParaRPr lang="ru-RU" sz="2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8267" y="2298869"/>
            <a:ext cx="2880320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335,6 </a:t>
            </a:r>
            <a:r>
              <a:rPr lang="ru-RU" sz="14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8267" y="2849596"/>
            <a:ext cx="2880320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just" eaLnBrk="1" hangingPunct="1">
              <a:defRPr/>
            </a:pPr>
            <a:r>
              <a:rPr lang="ru-RU" sz="1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Налоги на товары (работы, услуги)реализуемые на территории Российской Федерации </a:t>
            </a:r>
            <a:r>
              <a:rPr lang="ru-RU" sz="1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1603,6</a:t>
            </a:r>
            <a:endParaRPr lang="ru-RU" sz="10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0146" y="3490132"/>
            <a:ext cx="2880320" cy="4320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Единый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</a:t>
            </a:r>
            <a:r>
              <a:rPr lang="ru-RU" sz="1100" dirty="0" smtClean="0">
                <a:solidFill>
                  <a:srgbClr val="FFFFFF"/>
                </a:solidFill>
              </a:rPr>
              <a:t> налог 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292,0</a:t>
            </a:r>
            <a:endParaRPr lang="ru-RU" sz="1100" dirty="0" smtClean="0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4289" y="4000580"/>
            <a:ext cx="2880320" cy="4320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80,4</a:t>
            </a:r>
            <a:endParaRPr lang="ru-RU" sz="14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8267" y="4519971"/>
            <a:ext cx="2877357" cy="43204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Земельный налог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1453,9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7544" y="5015727"/>
            <a:ext cx="2880320" cy="43204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2,0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0506" y="5517232"/>
            <a:ext cx="2889706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Иные доходы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12,6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8157" y="6036623"/>
            <a:ext cx="288970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Безвозмездные перечисления 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3414,4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24201" y="2317940"/>
            <a:ext cx="2877357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 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4408,1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836546" y="2849596"/>
            <a:ext cx="2877357" cy="4320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оборона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69,9</a:t>
            </a:r>
            <a:endParaRPr lang="ru-RU" sz="11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839745" y="3317019"/>
            <a:ext cx="2861813" cy="43204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86,4</a:t>
            </a:r>
            <a:endParaRPr lang="ru-RU" sz="11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0586" y="3792585"/>
            <a:ext cx="2863317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1695,5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24201" y="4276149"/>
            <a:ext cx="2865074" cy="4320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674,8</a:t>
            </a:r>
            <a:endParaRPr lang="ru-RU" sz="12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24201" y="4772141"/>
            <a:ext cx="2858718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596,0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824201" y="5252928"/>
            <a:ext cx="2857601" cy="4212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18,4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817952" y="5808809"/>
            <a:ext cx="2863850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/>
              <a:t>Образование 6,0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26626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b="1" i="1">
                <a:latin typeface="Arial" charset="0"/>
              </a:rPr>
              <a:t>Межбюджетные трансферты</a:t>
            </a:r>
            <a:r>
              <a:rPr lang="ru-RU" altLang="ru-RU">
                <a:latin typeface="Arial" charset="0"/>
              </a:rPr>
              <a:t> – </a:t>
            </a:r>
          </a:p>
          <a:p>
            <a:pPr algn="ctr"/>
            <a:r>
              <a:rPr lang="ru-RU" altLang="ru-RU" sz="1600">
                <a:latin typeface="Arial" charset="0"/>
              </a:rPr>
              <a:t>это средства,</a:t>
            </a:r>
          </a:p>
          <a:p>
            <a:pPr algn="ctr"/>
            <a:r>
              <a:rPr lang="ru-RU" altLang="ru-RU" sz="1600">
                <a:latin typeface="Arial" charset="0"/>
              </a:rPr>
              <a:t>предоставляемые одним бюджетом</a:t>
            </a:r>
          </a:p>
          <a:p>
            <a:pPr algn="ctr"/>
            <a:r>
              <a:rPr lang="ru-RU" altLang="ru-RU" sz="1600">
                <a:latin typeface="Arial" charset="0"/>
              </a:rPr>
              <a:t>бюджетной системы Российской Федерации</a:t>
            </a:r>
          </a:p>
          <a:p>
            <a:pPr algn="ctr"/>
            <a:r>
              <a:rPr lang="ru-RU" altLang="ru-RU" sz="1600">
                <a:latin typeface="Arial" charset="0"/>
              </a:rPr>
              <a:t>другому бюджету бюджетной системы </a:t>
            </a:r>
          </a:p>
          <a:p>
            <a:pPr algn="ctr"/>
            <a:r>
              <a:rPr lang="ru-RU" altLang="ru-RU" sz="1600">
                <a:latin typeface="Arial" charset="0"/>
              </a:rPr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>
                <a:solidFill>
                  <a:srgbClr val="000000"/>
                </a:solidFill>
                <a:latin typeface="Calibri" pitchFamily="34" charset="0"/>
              </a:rPr>
              <a:t>Дотации</a:t>
            </a:r>
            <a:r>
              <a:rPr lang="ru-RU" i="1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 i="1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Dotatio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 дар, пожертвование</a:t>
            </a:r>
            <a:r>
              <a:rPr lang="ru-RU" sz="1400" i="1">
                <a:solidFill>
                  <a:srgbClr val="000000"/>
                </a:solidFill>
                <a:latin typeface="Calibri" pitchFamily="34" charset="0"/>
              </a:rPr>
              <a:t>) –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предоставляются без определения конкретной цели их использования</a:t>
            </a:r>
            <a:endParaRPr lang="ru-RU" sz="1400" i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Субвенции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(от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Subvenire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Субсидии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(от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Subsidium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659563" y="2492375"/>
            <a:ext cx="2305050" cy="2087563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Иные</a:t>
            </a:r>
            <a:r>
              <a:rPr lang="ru-RU" b="1" i="1">
                <a:latin typeface="Calibri" pitchFamily="34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межбюджетные</a:t>
            </a:r>
            <a:r>
              <a:rPr lang="ru-RU" b="1" i="1">
                <a:latin typeface="Calibri" pitchFamily="34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трансферты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–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700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ru-RU" altLang="ru-RU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Прямоугольник 3"/>
          <p:cNvPicPr>
            <a:picLocks noChangeArrowheads="1"/>
          </p:cNvPicPr>
          <p:nvPr/>
        </p:nvPicPr>
        <p:blipFill>
          <a:blip r:embed="rId2" cstate="print">
            <a:clrChange>
              <a:clrFrom>
                <a:srgbClr val="FF3300"/>
              </a:clrFrom>
              <a:clrTo>
                <a:srgbClr val="FF33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1052513"/>
            <a:ext cx="793115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1362</TotalTime>
  <Words>228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Palatino Linotype</vt:lpstr>
      <vt:lpstr>Times New Roman</vt:lpstr>
      <vt:lpstr>Verdana</vt:lpstr>
      <vt:lpstr>Wingdings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157</cp:revision>
  <cp:lastPrinted>2014-05-13T11:35:02Z</cp:lastPrinted>
  <dcterms:created xsi:type="dcterms:W3CDTF">2014-05-12T16:47:43Z</dcterms:created>
  <dcterms:modified xsi:type="dcterms:W3CDTF">2018-02-20T08:14:28Z</dcterms:modified>
</cp:coreProperties>
</file>