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7"/>
  </p:notesMasterIdLst>
  <p:sldIdLst>
    <p:sldId id="256" r:id="rId2"/>
    <p:sldId id="257" r:id="rId3"/>
    <p:sldId id="259" r:id="rId4"/>
    <p:sldId id="263" r:id="rId5"/>
    <p:sldId id="267" r:id="rId6"/>
    <p:sldId id="268" r:id="rId7"/>
    <p:sldId id="271" r:id="rId8"/>
    <p:sldId id="270" r:id="rId9"/>
    <p:sldId id="272" r:id="rId10"/>
    <p:sldId id="274" r:id="rId11"/>
    <p:sldId id="279" r:id="rId12"/>
    <p:sldId id="275" r:id="rId13"/>
    <p:sldId id="277" r:id="rId14"/>
    <p:sldId id="282" r:id="rId15"/>
    <p:sldId id="28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F2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1839" autoAdjust="0"/>
  </p:normalViewPr>
  <p:slideViewPr>
    <p:cSldViewPr>
      <p:cViewPr>
        <p:scale>
          <a:sx n="80" d="100"/>
          <a:sy n="80" d="100"/>
        </p:scale>
        <p:origin x="-2502" y="-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1E913-D36B-4DF1-9732-4DED9034A3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07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07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A938-7EDE-4F49-9C96-8AC32EF2C7E0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78EF-363C-4100-BF08-3B6D9CB118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3BED9-7779-4702-82A6-3F0807B50AD9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46B6B-8165-4B83-A2D2-05EBFA116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BC45-D29E-4954-8E7F-8372037E2A03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ECC2-3615-46CF-BF30-BCF62756C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4B20-212B-4B80-BB61-C496C9DC6B39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B7C5C-FCC3-484C-82A9-B961926EF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1B100-55DC-4C12-A727-C60CEBA981A8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4C1DD-862A-4D98-9AE3-13F5F1A57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ADB44-3F62-4343-96A9-A7D06BE5E512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BCD55-29E3-4EB1-BC6E-25E8FE6C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E790C-4450-4713-9A48-48927C5F43F8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2396B-1856-4178-9AB1-D94FDBFB4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F272-0110-41D5-B547-96745DF01521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1CE56-9B26-4B8F-9486-6828E209D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991B1-D1D5-44D8-88CE-BBA5D91F0444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0E526-E721-4DF3-912B-ADF05F809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F6304-84A1-4D1D-965D-6D47BCE34539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413F-0A64-44AF-9D24-26658FCA1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14B97-804D-4561-AA86-8FC4897AB30A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EAC0E-77E7-423E-B9A3-04EFCEC16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46AF2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5974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4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4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976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976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/>
              <a:pPr>
                <a:defRPr/>
              </a:pPr>
              <a:t>26.07.2016</a:t>
            </a:fld>
            <a:endParaRPr lang="ru-RU"/>
          </a:p>
        </p:txBody>
      </p:sp>
      <p:sp>
        <p:nvSpPr>
          <p:cNvPr id="1597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7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139BF69-C715-4708-A558-DC1ED5BD7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97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7" r:id="rId1"/>
    <p:sldLayoutId id="2147483776" r:id="rId2"/>
    <p:sldLayoutId id="2147483775" r:id="rId3"/>
    <p:sldLayoutId id="2147483774" r:id="rId4"/>
    <p:sldLayoutId id="2147483773" r:id="rId5"/>
    <p:sldLayoutId id="2147483772" r:id="rId6"/>
    <p:sldLayoutId id="2147483771" r:id="rId7"/>
    <p:sldLayoutId id="2147483770" r:id="rId8"/>
    <p:sldLayoutId id="2147483769" r:id="rId9"/>
    <p:sldLayoutId id="2147483768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4149724"/>
            <a:ext cx="6400800" cy="1583531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 Решение Собрания депутатов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сельского поселения  от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4.12.201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№ 141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 внесении изменений в решение Собрания депутатов Ковылкинского сельского поселения от 26.12.2014 г. №96 «О бюджете Ковылкинского сельского поселения Тацинского района на 2015 год и на плановый период 2016 и 2017 годов»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/>
          </a:p>
        </p:txBody>
      </p:sp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66913"/>
            <a:ext cx="28860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31565" y="878557"/>
            <a:ext cx="9164971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Бюджет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для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граждан</a:t>
            </a:r>
          </a:p>
        </p:txBody>
      </p:sp>
      <p:pic>
        <p:nvPicPr>
          <p:cNvPr id="15361" name="Picture 1" descr="C:\Users\Root-pc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916832"/>
            <a:ext cx="3240360" cy="21449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00034" y="500042"/>
            <a:ext cx="76438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 smtClean="0"/>
              <a:t>Информация об исполнении бюджета Ковылкинского сельского поселения Тацинского района за             2015 год по расходам.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032276"/>
          <a:ext cx="8572561" cy="5647496"/>
        </p:xfrm>
        <a:graphic>
          <a:graphicData uri="http://schemas.openxmlformats.org/drawingml/2006/table">
            <a:tbl>
              <a:tblPr/>
              <a:tblGrid>
                <a:gridCol w="5028455"/>
                <a:gridCol w="1247310"/>
                <a:gridCol w="1156780"/>
                <a:gridCol w="1140016"/>
              </a:tblGrid>
              <a:tr h="11502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Наименование показателей</a:t>
                      </a:r>
                    </a:p>
                    <a:p>
                      <a:pPr algn="l" fontAlgn="b"/>
                      <a:endParaRPr lang="ru-RU" sz="105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601" marR="4601" marT="46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утвержденный бюджет 2015 года Собранием депутатов </a:t>
                      </a:r>
                    </a:p>
                    <a:p>
                      <a:pPr algn="r" fontAlgn="t"/>
                      <a:endParaRPr lang="ru-RU" sz="1050" b="0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Факт на 01.01.16г</a:t>
                      </a:r>
                      <a:endParaRPr lang="ru-RU" sz="1050" b="0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% выполнения к году</a:t>
                      </a:r>
                    </a:p>
                    <a:p>
                      <a:pPr algn="l" fontAlgn="t"/>
                      <a:endParaRPr lang="ru-RU" sz="105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150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latin typeface="Arial Cyr"/>
                        </a:rPr>
                        <a:t>Расходы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latin typeface="Arial Cyr"/>
                      </a:endParaRPr>
                    </a:p>
                  </a:txBody>
                  <a:tcPr marL="4601" marR="4601" marT="460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8005,0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7643,8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76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4479,4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4203,7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93,8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208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758,1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753,7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99,4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91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6,3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6,3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567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3509,3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3248,5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92,6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1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220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Резервные фонды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186,9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185,4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99,2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34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65,9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65,9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6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88,7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88,7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877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Мероприятия по ремонту и содержанию автомобильных дорог общего пользования местного значения в рамках муниципальной программы Ковылкинского сельского поселения «Развитие транспортной системы» (Иные закупки товаров, работ и услуг для обеспечения государственных (муниципальных) нужд)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1031,8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958,5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92,9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015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Расходы на ремонт и содержание автомобильных дорог общего пользования местного значения в рамках муниципальной программы Ковылкинского сельского поселения "Развитие транспортной системы"(Иные закупки товаров ,работ и услуг для обеспечения государственных (муниципальных )нужд)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52,3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52,3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8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967,1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955,3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98,8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84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413,8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412,7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99,7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1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553,3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542,6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98,1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288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Культура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1301,4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1301,0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358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Массовый спорт</a:t>
                      </a:r>
                    </a:p>
                  </a:txBody>
                  <a:tcPr marL="4601" marR="4601" marT="46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18,4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0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18,4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601" marR="4601" marT="46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4714884"/>
            <a:ext cx="7215239" cy="862009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ru-RU" sz="4000" b="1" cap="all" dirty="0">
              <a:ln w="12700">
                <a:solidFill>
                  <a:schemeClr val="tx1">
                    <a:tint val="95000"/>
                  </a:schemeClr>
                </a:solidFill>
              </a:ln>
              <a:gradFill>
                <a:gsLst>
                  <a:gs pos="0">
                    <a:schemeClr val="tx1">
                      <a:tint val="65000"/>
                    </a:schemeClr>
                  </a:gs>
                  <a:gs pos="49900">
                    <a:schemeClr val="tx1">
                      <a:tint val="9500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tint val="95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755650" y="620713"/>
            <a:ext cx="7848798" cy="5184551"/>
          </a:xfrm>
        </p:spPr>
        <p:txBody>
          <a:bodyPr anchor="b"/>
          <a:lstStyle/>
          <a:p>
            <a:pPr marL="0" indent="0" algn="ctr" eaLnBrk="1" hangingPunct="1"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Общий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объем расходов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2015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8005,0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рублей.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Расходы бюджета поселения определены исходя из установленных законодательством региональных полномочий по исполнению расходных обязательств в соответствии с целями и задачами, определенными Бюджетным посланием Президента Российской Федерации о бюджетной политике в 2015-2017 годах и с учетом основных направлений бюджетной и налоговой политики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сельского поселения  на 2016-2017 годы.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Расходы на оплату коммунальных услуг муниципальным учреждениями и органами местного самоуправления включены в решение о бюджете бюджета в пределах с лимитов потребления топливно-энергетических и иных коммунальных ресурсов.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755650" y="2136775"/>
            <a:ext cx="7632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Ковылкинском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сельском поселении утверждено 7 муниципальных программ.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реализацию принятых муниципальных 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предусмотрено в 2015 году 3381,3тыс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рублей,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8" name="Group 64"/>
          <p:cNvGraphicFramePr>
            <a:graphicFrameLocks noGrp="1"/>
          </p:cNvGraphicFramePr>
          <p:nvPr/>
        </p:nvGraphicFramePr>
        <p:xfrm>
          <a:off x="755650" y="1484312"/>
          <a:ext cx="7745440" cy="4230705"/>
        </p:xfrm>
        <a:graphic>
          <a:graphicData uri="http://schemas.openxmlformats.org/drawingml/2006/table">
            <a:tbl>
              <a:tblPr/>
              <a:tblGrid>
                <a:gridCol w="6011690"/>
                <a:gridCol w="1733750"/>
              </a:tblGrid>
              <a:tr h="563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2015 год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Всего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3381,3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4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"Обеспечение качественными жилищно-коммунальными услугами населения Ковылкинского сельского поселения"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413,8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культуры"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1201,4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"Охрана окружающей среды и рациональное природопользование"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553,3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физической культуры и спорта"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транспортной системы"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1084,1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0" name="Text Box 65"/>
          <p:cNvSpPr txBox="1">
            <a:spLocks noChangeArrowheads="1"/>
          </p:cNvSpPr>
          <p:nvPr/>
        </p:nvSpPr>
        <p:spPr bwMode="auto">
          <a:xfrm>
            <a:off x="611188" y="333375"/>
            <a:ext cx="799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Муниципальные программы </a:t>
            </a:r>
            <a:r>
              <a:rPr lang="ru-RU" dirty="0" smtClean="0"/>
              <a:t>Ковылкинского </a:t>
            </a:r>
            <a:r>
              <a:rPr lang="ru-RU" dirty="0"/>
              <a:t>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2"/>
          <p:cNvSpPr txBox="1">
            <a:spLocks noChangeArrowheads="1"/>
          </p:cNvSpPr>
          <p:nvPr/>
        </p:nvSpPr>
        <p:spPr bwMode="auto">
          <a:xfrm>
            <a:off x="611188" y="1420813"/>
            <a:ext cx="3889375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dirty="0">
                <a:latin typeface="Arial" charset="0"/>
              </a:rPr>
              <a:t>ДОХОДЫ ФОНДА</a:t>
            </a:r>
            <a:endParaRPr lang="ru-RU" altLang="ru-RU" dirty="0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акцизы на бензин, дизельное топливо, моторное масло;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 smtClean="0">
                <a:latin typeface="Arial" charset="0"/>
              </a:rPr>
              <a:t>субсидии </a:t>
            </a:r>
            <a:r>
              <a:rPr lang="ru-RU" altLang="ru-RU" sz="1600" dirty="0">
                <a:latin typeface="Arial" charset="0"/>
              </a:rPr>
              <a:t>из федерального и регионального дорожного фонда;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прочие доходы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1600" dirty="0">
              <a:latin typeface="Arial" charset="0"/>
            </a:endParaRPr>
          </a:p>
        </p:txBody>
      </p:sp>
      <p:pic>
        <p:nvPicPr>
          <p:cNvPr id="34818" name="Picture 10" descr="дороги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5400000">
            <a:off x="5087655" y="1041136"/>
            <a:ext cx="278511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15"/>
          <p:cNvSpPr txBox="1">
            <a:spLocks noChangeArrowheads="1"/>
          </p:cNvSpPr>
          <p:nvPr/>
        </p:nvSpPr>
        <p:spPr bwMode="auto">
          <a:xfrm>
            <a:off x="4500563" y="4221163"/>
            <a:ext cx="4465637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dirty="0">
                <a:latin typeface="Arial" charset="0"/>
              </a:rPr>
              <a:t>РАСХОДЫ ФОНДА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содержание, ремонт, реконструкция, строительство автомобильных дорог местного значения;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>
                <a:latin typeface="Arial" charset="0"/>
              </a:rPr>
              <a:t>оформление прав собственности на автомобильные дороги местного значения</a:t>
            </a:r>
            <a:r>
              <a:rPr lang="ru-RU" altLang="ru-RU" sz="1600" dirty="0" smtClean="0">
                <a:latin typeface="Arial" charset="0"/>
              </a:rPr>
              <a:t>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600" dirty="0" smtClean="0">
                <a:latin typeface="Arial" charset="0"/>
              </a:rPr>
              <a:t>уплата налога на имущество в отношении автомобильных дорог местного значения</a:t>
            </a:r>
            <a:endParaRPr lang="ru-RU" altLang="ru-RU" sz="1600" dirty="0">
              <a:latin typeface="Arial" charset="0"/>
            </a:endParaRP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2195513" y="260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323850" y="260350"/>
            <a:ext cx="8496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 в бюджете поселения </a:t>
            </a:r>
            <a:r>
              <a:rPr lang="ru-RU" dirty="0" smtClean="0"/>
              <a:t>за 2015 год </a:t>
            </a:r>
            <a:r>
              <a:rPr lang="ru-RU" dirty="0"/>
              <a:t>предусмотрены расходы «Дорожного фонда» в сумме   </a:t>
            </a:r>
            <a:r>
              <a:rPr lang="ru-RU" dirty="0" smtClean="0"/>
              <a:t>1084,1 </a:t>
            </a:r>
            <a:r>
              <a:rPr lang="ru-RU" dirty="0"/>
              <a:t>тыс.рублей</a:t>
            </a:r>
          </a:p>
        </p:txBody>
      </p:sp>
      <p:pic>
        <p:nvPicPr>
          <p:cNvPr id="28673" name="Picture 1" descr="H:\DCIM\124___12\IMG_009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717032"/>
            <a:ext cx="3600000" cy="2699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 cstate="print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Эффективное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2015 год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является обеспечение прозрачности и открытости бюджетного процесса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Для привлечения большего количества жителей поселения к участию в обсуждении вопросов формирования бюджета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Тацинского  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поселения, с основными характеристиками бюджета поселения и результатами его исполнения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      	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поселения.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3" y="333375"/>
            <a:ext cx="7775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сельского поселения!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971550" y="260648"/>
            <a:ext cx="7712075" cy="633670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/>
              <a:t>Основные понятия и термины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r>
              <a:rPr lang="ru-RU" sz="2000" b="1" dirty="0" smtClean="0"/>
              <a:t>«Бюджет для граждан»</a:t>
            </a:r>
          </a:p>
          <a:p>
            <a:endParaRPr lang="ru-RU" sz="1600" dirty="0" smtClean="0"/>
          </a:p>
          <a:p>
            <a:r>
              <a:rPr lang="ru-RU" sz="1900" b="1" i="1" u="sng" dirty="0" smtClean="0"/>
              <a:t>Бюджет</a:t>
            </a:r>
            <a:r>
              <a:rPr lang="ru-RU" sz="1600" dirty="0" smtClean="0"/>
              <a:t> 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r>
              <a:rPr lang="ru-RU" sz="1900" b="1" i="1" u="sng" dirty="0" smtClean="0"/>
              <a:t>Доходы бюджета</a:t>
            </a:r>
            <a:r>
              <a:rPr lang="ru-RU" sz="1600" dirty="0" smtClean="0"/>
              <a:t> - поступающие в бюджет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600" b="1" dirty="0" smtClean="0"/>
              <a:t>Расходы бюджета</a:t>
            </a:r>
            <a:r>
              <a:rPr lang="ru-RU" sz="1600" dirty="0" smtClean="0"/>
              <a:t> - 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800" b="1" i="1" u="sng" dirty="0" smtClean="0"/>
              <a:t>Дефицит бюджета</a:t>
            </a:r>
            <a:r>
              <a:rPr lang="ru-RU" sz="1600" dirty="0" smtClean="0"/>
              <a:t> - превышение расходов бюджета над его доходами.</a:t>
            </a:r>
          </a:p>
          <a:p>
            <a:r>
              <a:rPr lang="ru-RU" sz="1800" b="1" i="1" u="sng" dirty="0" err="1" smtClean="0"/>
              <a:t>Профицит</a:t>
            </a:r>
            <a:r>
              <a:rPr lang="ru-RU" sz="1800" b="1" i="1" u="sng" dirty="0" smtClean="0"/>
              <a:t> бюджета</a:t>
            </a:r>
            <a:r>
              <a:rPr lang="ru-RU" sz="1600" dirty="0" smtClean="0"/>
              <a:t> - превышение доходов бюджета над его расходами.</a:t>
            </a:r>
          </a:p>
          <a:p>
            <a:r>
              <a:rPr lang="ru-RU" sz="1800" b="1" i="1" u="sng" dirty="0" smtClean="0"/>
              <a:t>Бюджетный процесс</a:t>
            </a:r>
            <a:r>
              <a:rPr lang="ru-RU" sz="1800" i="1" u="sng" dirty="0" smtClean="0"/>
              <a:t> </a:t>
            </a:r>
            <a:r>
              <a:rPr lang="ru-RU" sz="1600" dirty="0" smtClean="0"/>
              <a:t>-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</a:t>
            </a:r>
          </a:p>
          <a:p>
            <a:r>
              <a:rPr lang="ru-RU" sz="2000" b="1" i="1" u="sng" dirty="0" smtClean="0"/>
              <a:t>Межбюджетные трансферты</a:t>
            </a:r>
            <a:r>
              <a:rPr lang="ru-RU" sz="1600" dirty="0" smtClean="0"/>
              <a:t> 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r>
              <a:rPr lang="ru-RU" sz="2000" b="1" i="1" u="sng" dirty="0" smtClean="0"/>
              <a:t>Дотации</a:t>
            </a:r>
            <a:r>
              <a:rPr lang="ru-RU" sz="1600" dirty="0" smtClean="0"/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r>
              <a:rPr lang="ru-RU" sz="2000" b="1" i="1" u="sng" dirty="0" smtClean="0"/>
              <a:t>Главный распорядитель бюджетных средств</a:t>
            </a:r>
            <a:r>
              <a:rPr lang="ru-RU" sz="1600" dirty="0" smtClean="0"/>
              <a:t> - орган государственной власти (государственный орган), </a:t>
            </a:r>
            <a:r>
              <a:rPr lang="ru-RU" sz="1600" dirty="0" err="1" smtClean="0"/>
              <a:t>орган</a:t>
            </a:r>
            <a:r>
              <a:rPr lang="ru-RU" sz="1600" dirty="0" smtClean="0"/>
              <a:t> управления государственным внебюджетным фондом, орган местного самоуправления, орган местной администрации, а также наиболее значимое учреждение науки, образования, культуры и здравоохранения, указанное в ведомственной структуре расходов бюджета, имеющие право распределять бюджетные ассигнования и лимиты бюджетных обязательств между подведомственными распорядителями и (или) получателями бюджетных средств.</a:t>
            </a:r>
          </a:p>
          <a:p>
            <a:r>
              <a:rPr lang="ru-RU" sz="2000" b="1" i="1" u="sng" dirty="0" smtClean="0"/>
              <a:t>Текущий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период).</a:t>
            </a:r>
          </a:p>
          <a:p>
            <a:r>
              <a:rPr lang="ru-RU" sz="2000" b="1" i="1" u="sng" dirty="0" smtClean="0"/>
              <a:t>Очередной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следующий за текущим финансовым годом.</a:t>
            </a:r>
          </a:p>
          <a:p>
            <a:r>
              <a:rPr lang="ru-RU" sz="2000" b="1" i="1" u="sng" dirty="0" smtClean="0"/>
              <a:t>Отчетный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предшествующий текущему финансовому году.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5" y="332656"/>
            <a:ext cx="3983084" cy="2592288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8313" y="3065463"/>
            <a:ext cx="79740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Каждый житель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может принять участие в обсуждении проекта бюджета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поселения и отчёта о его исполнении</a:t>
            </a:r>
          </a:p>
        </p:txBody>
      </p:sp>
      <p:pic>
        <p:nvPicPr>
          <p:cNvPr id="9217" name="Picture 1" descr="C:\Users\Root-pc\Downloads\sovet-1-kak-otkryt-delo-bezrabotnomu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293096"/>
            <a:ext cx="338437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24578" name="Text Box 8"/>
          <p:cNvSpPr txBox="1">
            <a:spLocks noChangeArrowheads="1"/>
          </p:cNvSpPr>
          <p:nvPr/>
        </p:nvSpPr>
        <p:spPr bwMode="auto">
          <a:xfrm>
            <a:off x="914400" y="1412875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Arial" charset="0"/>
              </a:rPr>
              <a:t>ПРИНЦИП разграничения</a:t>
            </a:r>
            <a:r>
              <a:rPr lang="ru-RU" altLang="ru-RU">
                <a:latin typeface="Arial" charset="0"/>
              </a:rPr>
              <a:t> доходов, расходов и источников финансирования дефицита бюджета</a:t>
            </a:r>
          </a:p>
        </p:txBody>
      </p:sp>
      <p:sp>
        <p:nvSpPr>
          <p:cNvPr id="24579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" charset="0"/>
              </a:rPr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24580" name="Text Box 12"/>
          <p:cNvSpPr txBox="1">
            <a:spLocks noChangeArrowheads="1"/>
          </p:cNvSpPr>
          <p:nvPr/>
        </p:nvSpPr>
        <p:spPr bwMode="auto">
          <a:xfrm>
            <a:off x="830263" y="4149725"/>
            <a:ext cx="76327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доходов </a:t>
            </a:r>
            <a:r>
              <a:rPr lang="ru-RU" altLang="ru-RU" sz="1600">
                <a:latin typeface="Arial" charset="0"/>
              </a:rPr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расходов</a:t>
            </a:r>
            <a:r>
              <a:rPr lang="ru-RU" altLang="ru-RU" sz="1600">
                <a:latin typeface="Arial" charset="0"/>
              </a:rPr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24581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0" y="2184400"/>
            <a:ext cx="2624138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68144" y="2060848"/>
            <a:ext cx="2795587" cy="209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25602" name="Rectangle 19"/>
          <p:cNvSpPr>
            <a:spLocks noChangeArrowheads="1"/>
          </p:cNvSpPr>
          <p:nvPr/>
        </p:nvSpPr>
        <p:spPr bwMode="auto">
          <a:xfrm>
            <a:off x="871538" y="3511550"/>
            <a:ext cx="2305050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Поступления от уплаты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налогов, установленных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Налоговым Кодексом РФ: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 на доходы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акцизы;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-налоги на совокупный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доход;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-налоги на имущество;</a:t>
            </a:r>
          </a:p>
          <a:p>
            <a:pPr>
              <a:buFontTx/>
              <a:buChar char="-"/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Госпошлина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-Доходы от уплаты 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акцизов на ГСМ</a:t>
            </a: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;</a:t>
            </a:r>
          </a:p>
          <a:p>
            <a:pPr>
              <a:buFontTx/>
              <a:buChar char="-"/>
            </a:pPr>
            <a:endParaRPr lang="ru-RU" altLang="ru-RU" sz="14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3" name="Rectangle 20"/>
          <p:cNvSpPr>
            <a:spLocks noChangeArrowheads="1"/>
          </p:cNvSpPr>
          <p:nvPr/>
        </p:nvSpPr>
        <p:spPr bwMode="auto">
          <a:xfrm>
            <a:off x="3549650" y="3505200"/>
            <a:ext cx="2663825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Платежи, установленные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законодательством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Российской Федерации: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доходы от использования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-доходы от реализации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штрафы за нарушение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законодательства;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-прочие неналоговые доходы</a:t>
            </a:r>
          </a:p>
        </p:txBody>
      </p:sp>
      <p:sp>
        <p:nvSpPr>
          <p:cNvPr id="25604" name="Rectangle 21"/>
          <p:cNvSpPr>
            <a:spLocks noChangeArrowheads="1"/>
          </p:cNvSpPr>
          <p:nvPr/>
        </p:nvSpPr>
        <p:spPr bwMode="auto">
          <a:xfrm>
            <a:off x="6372225" y="3500438"/>
            <a:ext cx="2401888" cy="280828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Поступления от других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 бюджетов (межбюджетные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трансферты),организаций,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граждан (кроме налоговых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07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8500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39515" y="1240483"/>
            <a:ext cx="7772400" cy="2044699"/>
            <a:chOff x="410" y="705"/>
            <a:chExt cx="4236" cy="1288"/>
          </a:xfrm>
          <a:blipFill>
            <a:blip r:embed="rId2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2400">
                  <a:latin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Безвозмездные </a:t>
              </a:r>
            </a:p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поступления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26626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b="1" i="1">
                <a:latin typeface="Arial" charset="0"/>
              </a:rPr>
              <a:t>Межбюджетные трансферты</a:t>
            </a:r>
            <a:r>
              <a:rPr lang="ru-RU" altLang="ru-RU">
                <a:latin typeface="Arial" charset="0"/>
              </a:rPr>
              <a:t> – </a:t>
            </a:r>
          </a:p>
          <a:p>
            <a:pPr algn="ctr"/>
            <a:r>
              <a:rPr lang="ru-RU" altLang="ru-RU" sz="1600">
                <a:latin typeface="Arial" charset="0"/>
              </a:rPr>
              <a:t>это средства,</a:t>
            </a:r>
          </a:p>
          <a:p>
            <a:pPr algn="ctr"/>
            <a:r>
              <a:rPr lang="ru-RU" altLang="ru-RU" sz="1600">
                <a:latin typeface="Arial" charset="0"/>
              </a:rPr>
              <a:t>предоставляемые одним бюджетом</a:t>
            </a:r>
          </a:p>
          <a:p>
            <a:pPr algn="ctr"/>
            <a:r>
              <a:rPr lang="ru-RU" altLang="ru-RU" sz="1600">
                <a:latin typeface="Arial" charset="0"/>
              </a:rPr>
              <a:t>бюджетной системы Российской Федерации</a:t>
            </a:r>
          </a:p>
          <a:p>
            <a:pPr algn="ctr"/>
            <a:r>
              <a:rPr lang="ru-RU" altLang="ru-RU" sz="1600">
                <a:latin typeface="Arial" charset="0"/>
              </a:rPr>
              <a:t>другому бюджету бюджетной системы </a:t>
            </a:r>
          </a:p>
          <a:p>
            <a:pPr algn="ctr"/>
            <a:r>
              <a:rPr lang="ru-RU" altLang="ru-RU" sz="1600">
                <a:latin typeface="Arial" charset="0"/>
              </a:rPr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>
                <a:solidFill>
                  <a:srgbClr val="000000"/>
                </a:solidFill>
                <a:latin typeface="Calibri" pitchFamily="34" charset="0"/>
              </a:rPr>
              <a:t>Дотации</a:t>
            </a:r>
            <a:r>
              <a:rPr lang="ru-RU" i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Dotatio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дар, пожертвование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)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без определения конкретной цели их использования</a:t>
            </a:r>
            <a:endParaRPr lang="ru-RU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Субвенции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Subvenire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Субсидии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Subsidium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659563" y="2492375"/>
            <a:ext cx="2305050" cy="20875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Иные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межбюджетные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трансферты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700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altLang="ru-RU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765175"/>
            <a:ext cx="7489825" cy="540067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Доходы  бюджета поселения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2015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поступили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7168,8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рублей.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Собственные  доходы  бюджета поселения в 2015 году в составили 3426,7 тыс. рублей.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Основными доходными источниками являются налоговые и неналоговые доходы, их доля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году составит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47,80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процента в общих доходах решения о бюджете поселения.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1" name="Rectangle 171"/>
          <p:cNvSpPr>
            <a:spLocks noGrp="1" noChangeArrowheads="1"/>
          </p:cNvSpPr>
          <p:nvPr>
            <p:ph type="title"/>
          </p:nvPr>
        </p:nvSpPr>
        <p:spPr>
          <a:xfrm>
            <a:off x="467544" y="260649"/>
            <a:ext cx="8229600" cy="100811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28825" name="Text Box 175"/>
          <p:cNvSpPr txBox="1">
            <a:spLocks noChangeArrowheads="1"/>
          </p:cNvSpPr>
          <p:nvPr/>
        </p:nvSpPr>
        <p:spPr bwMode="auto">
          <a:xfrm>
            <a:off x="971550" y="404813"/>
            <a:ext cx="76327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 smtClean="0"/>
              <a:t>Информация об исполнении бюджета Ковылкинского сельского поселения Тацинского района за             2015 год</a:t>
            </a:r>
            <a:r>
              <a:rPr lang="ru-RU" sz="1000" dirty="0" smtClean="0"/>
              <a:t>  </a:t>
            </a:r>
            <a:r>
              <a:rPr lang="ru-RU" sz="1000" b="1" dirty="0" smtClean="0"/>
              <a:t>по доходам.</a:t>
            </a:r>
          </a:p>
          <a:p>
            <a:pPr algn="ctr">
              <a:spcBef>
                <a:spcPct val="50000"/>
              </a:spcBef>
            </a:pPr>
            <a:endParaRPr lang="ru-RU" sz="1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7" y="1071547"/>
          <a:ext cx="8286808" cy="5572164"/>
        </p:xfrm>
        <a:graphic>
          <a:graphicData uri="http://schemas.openxmlformats.org/drawingml/2006/table">
            <a:tbl>
              <a:tblPr/>
              <a:tblGrid>
                <a:gridCol w="4889151"/>
                <a:gridCol w="1195770"/>
                <a:gridCol w="1108978"/>
                <a:gridCol w="1092909"/>
              </a:tblGrid>
              <a:tr h="642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Наименование показателей</a:t>
                      </a:r>
                    </a:p>
                  </a:txBody>
                  <a:tcPr marL="4064" marR="4064" marT="40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утвержденный бюджет 2015 года Собранием депутатов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Факт на 01.01.16г.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% выполнения к году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7168,8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7290,8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101,7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3426,7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3548,7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103,6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0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265,3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265,3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3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 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1031,8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1153,0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111,7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10,8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10,8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131,5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131,5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3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7,6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7,6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77,5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77,5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Земельный налог 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1870,8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1871,6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422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поселений,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4,3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4,3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827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Доходы от сдачи в аренду имущества, находящегося в оперативном управлении органов управления муниципальных районов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7,5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7,5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4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Прочие неналоговые доходы бюджетов сельских поселений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18,4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18,4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8274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Денежные взыскания (штрафы) за нарушение законодательства в области обеспечения санитарно-эпидемиологического благополучия человека и законодательства в сфере защиты прав потребителей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1,2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1,2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7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3742,1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3742,1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3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Дотации бюджетам муниципальных районов на выравнивание бюджетной обеспеченности 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3468,5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3468,5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3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Субвенции бюджетам сельских поселений на осуществление первичного воинского учета на территориях,где отсутствуют военные комиссариаты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65,9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65,9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23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0,2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0,2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82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</a:p>
                  </a:txBody>
                  <a:tcPr marL="4064" marR="4064" marT="406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207,5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Arial Cyr"/>
                        </a:rPr>
                        <a:t>207,5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Arial Cyr"/>
                        </a:rPr>
                        <a:t>100,0</a:t>
                      </a:r>
                    </a:p>
                  </a:txBody>
                  <a:tcPr marL="4064" marR="4064" marT="40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1406</TotalTime>
  <Words>1127</Words>
  <Application>Microsoft Office PowerPoint</Application>
  <PresentationFormat>Экран (4:3)</PresentationFormat>
  <Paragraphs>269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Склон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</vt:lpstr>
      <vt:lpstr>Слайд 10</vt:lpstr>
      <vt:lpstr>   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Администратор</cp:lastModifiedBy>
  <cp:revision>167</cp:revision>
  <cp:lastPrinted>2014-05-13T11:35:02Z</cp:lastPrinted>
  <dcterms:created xsi:type="dcterms:W3CDTF">2014-05-12T16:47:43Z</dcterms:created>
  <dcterms:modified xsi:type="dcterms:W3CDTF">2016-07-26T10:23:59Z</dcterms:modified>
</cp:coreProperties>
</file>