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notesMasterIdLst>
    <p:notesMasterId r:id="rId21"/>
  </p:notesMasterIdLst>
  <p:sldIdLst>
    <p:sldId id="256" r:id="rId2"/>
    <p:sldId id="257" r:id="rId3"/>
    <p:sldId id="259" r:id="rId4"/>
    <p:sldId id="263" r:id="rId5"/>
    <p:sldId id="264" r:id="rId6"/>
    <p:sldId id="265" r:id="rId7"/>
    <p:sldId id="266" r:id="rId8"/>
    <p:sldId id="267" r:id="rId9"/>
    <p:sldId id="268" r:id="rId10"/>
    <p:sldId id="271" r:id="rId11"/>
    <p:sldId id="270" r:id="rId12"/>
    <p:sldId id="272" r:id="rId13"/>
    <p:sldId id="284" r:id="rId14"/>
    <p:sldId id="274" r:id="rId15"/>
    <p:sldId id="285" r:id="rId16"/>
    <p:sldId id="279" r:id="rId17"/>
    <p:sldId id="275" r:id="rId18"/>
    <p:sldId id="277" r:id="rId19"/>
    <p:sldId id="283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AF21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95" autoAdjust="0"/>
    <p:restoredTop sz="91839" autoAdjust="0"/>
  </p:normalViewPr>
  <p:slideViewPr>
    <p:cSldViewPr>
      <p:cViewPr varScale="1">
        <p:scale>
          <a:sx n="107" d="100"/>
          <a:sy n="107" d="100"/>
        </p:scale>
        <p:origin x="-172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B061FDD-AE18-4E40-8B1E-9DC8E8C02476}" type="datetimeFigureOut">
              <a:rPr lang="ru-RU"/>
              <a:pPr>
                <a:defRPr/>
              </a:pPr>
              <a:t>10.01.2017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F3B2944-B2AB-40D6-BE25-9EC7487A43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379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A1E913-D36B-4DF1-9732-4DED9034A391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D8A938-7EDE-4F49-9C96-8AC32EF2C7E0}" type="datetimeFigureOut">
              <a:rPr lang="ru-RU" smtClean="0"/>
              <a:pPr>
                <a:defRPr/>
              </a:pPr>
              <a:t>10.01.2017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9A78EF-363C-4100-BF08-3B6D9CB118F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23BED9-7779-4702-82A6-3F0807B50AD9}" type="datetimeFigureOut">
              <a:rPr lang="ru-RU" smtClean="0"/>
              <a:pPr>
                <a:defRPr/>
              </a:pPr>
              <a:t>10.01.2017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546B6B-8165-4B83-A2D2-05EBFA116A5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F8BC45-D29E-4954-8E7F-8372037E2A03}" type="datetimeFigureOut">
              <a:rPr lang="ru-RU" smtClean="0"/>
              <a:pPr>
                <a:defRPr/>
              </a:pPr>
              <a:t>10.01.2017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19ECC2-3615-46CF-BF30-BCF62756C30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5E4B20-212B-4B80-BB61-C496C9DC6B39}" type="datetimeFigureOut">
              <a:rPr lang="ru-RU" smtClean="0"/>
              <a:pPr>
                <a:defRPr/>
              </a:pPr>
              <a:t>10.01.2017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CB7C5C-FCC3-484C-82A9-B961926EF9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E1B100-55DC-4C12-A727-C60CEBA981A8}" type="datetimeFigureOut">
              <a:rPr lang="ru-RU" smtClean="0"/>
              <a:pPr>
                <a:defRPr/>
              </a:pPr>
              <a:t>10.01.2017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>
              <a:defRPr/>
            </a:pPr>
            <a:fld id="{9CA4C1DD-862A-4D98-9AE3-13F5F1A57E3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7ADB44-3F62-4343-96A9-A7D06BE5E512}" type="datetimeFigureOut">
              <a:rPr lang="ru-RU" smtClean="0"/>
              <a:pPr>
                <a:defRPr/>
              </a:pPr>
              <a:t>10.01.2017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2BCD55-29E3-4EB1-BC6E-25E8FE6C731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2E790C-4450-4713-9A48-48927C5F43F8}" type="datetimeFigureOut">
              <a:rPr lang="ru-RU" smtClean="0"/>
              <a:pPr>
                <a:defRPr/>
              </a:pPr>
              <a:t>10.01.2017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2396B-1856-4178-9AB1-D94FDBFB4A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75F272-0110-41D5-B547-96745DF01521}" type="datetimeFigureOut">
              <a:rPr lang="ru-RU" smtClean="0"/>
              <a:pPr>
                <a:defRPr/>
              </a:pPr>
              <a:t>10.01.2017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E1CE56-9B26-4B8F-9486-6828E209D8C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A991B1-D1D5-44D8-88CE-BBA5D91F0444}" type="datetimeFigureOut">
              <a:rPr lang="ru-RU" smtClean="0"/>
              <a:pPr>
                <a:defRPr/>
              </a:pPr>
              <a:t>10.01.2017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60E526-E721-4DF3-912B-ADF05F809F7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AF6304-84A1-4D1D-965D-6D47BCE34539}" type="datetimeFigureOut">
              <a:rPr lang="ru-RU" smtClean="0"/>
              <a:pPr>
                <a:defRPr/>
              </a:pPr>
              <a:t>10.01.2017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47413F-0A64-44AF-9D24-26658FCA18F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C14B97-804D-4561-AA86-8FC4897AB30A}" type="datetimeFigureOut">
              <a:rPr lang="ru-RU" smtClean="0"/>
              <a:pPr>
                <a:defRPr/>
              </a:pPr>
              <a:t>10.01.2017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AEAC0E-77E7-423E-B9A3-04EFCEC1650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C3BEBB40-CB4A-4DE9-AD16-33B28145AE9C}" type="datetimeFigureOut">
              <a:rPr lang="ru-RU" smtClean="0"/>
              <a:pPr>
                <a:defRPr/>
              </a:pPr>
              <a:t>10.01.2017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F139BF69-C715-4708-A558-DC1ED5BD750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187624" y="4365104"/>
            <a:ext cx="6400800" cy="1582738"/>
          </a:xfrm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Решение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Собрания депутатов </a:t>
            </a:r>
            <a:r>
              <a:rPr lang="ru-RU" sz="1500" b="1" dirty="0" err="1" smtClean="0">
                <a:latin typeface="Times New Roman" pitchFamily="18" charset="0"/>
                <a:cs typeface="Times New Roman" pitchFamily="18" charset="0"/>
              </a:rPr>
              <a:t>Ковылкинского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 сельского поселения  от 29.12.2016г.  №26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«О бюджете </a:t>
            </a:r>
            <a:r>
              <a:rPr lang="ru-RU" sz="1500" b="1" dirty="0" err="1" smtClean="0">
                <a:latin typeface="Times New Roman" pitchFamily="18" charset="0"/>
                <a:cs typeface="Times New Roman" pitchFamily="18" charset="0"/>
              </a:rPr>
              <a:t>Ковылкинского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  сельского поселения Тацинского района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2017 год и на плановый период 2018 и 2019 годов» 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5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31565" y="878557"/>
            <a:ext cx="9164971" cy="830997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cap="all" dirty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cs typeface="+mn-cs"/>
              </a:rPr>
              <a:t>Бюджет</a:t>
            </a:r>
            <a:r>
              <a:rPr lang="ru-RU" sz="4800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cs typeface="+mn-cs"/>
              </a:rPr>
              <a:t> </a:t>
            </a:r>
            <a:r>
              <a:rPr lang="ru-RU" sz="4800" cap="all" dirty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cs typeface="+mn-cs"/>
              </a:rPr>
              <a:t>для</a:t>
            </a:r>
            <a:r>
              <a:rPr lang="ru-RU" sz="4800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cs typeface="+mn-cs"/>
              </a:rPr>
              <a:t> </a:t>
            </a:r>
            <a:r>
              <a:rPr lang="ru-RU" sz="4800" cap="all" dirty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cs typeface="+mn-cs"/>
              </a:rPr>
              <a:t>граждан</a:t>
            </a:r>
          </a:p>
        </p:txBody>
      </p:sp>
      <p:pic>
        <p:nvPicPr>
          <p:cNvPr id="1026" name="Picture 2" descr="C:\Users\Администратор\Pictures\iC0V8KGA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916832"/>
            <a:ext cx="4752528" cy="244827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82688" y="277813"/>
            <a:ext cx="6778625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сведения </a:t>
            </a:r>
            <a:b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 межбюджетных отношениях</a:t>
            </a:r>
          </a:p>
        </p:txBody>
      </p:sp>
      <p:sp>
        <p:nvSpPr>
          <p:cNvPr id="26626" name="AutoShape 8"/>
          <p:cNvSpPr>
            <a:spLocks noChangeArrowheads="1"/>
          </p:cNvSpPr>
          <p:nvPr/>
        </p:nvSpPr>
        <p:spPr bwMode="auto">
          <a:xfrm>
            <a:off x="2411413" y="2781300"/>
            <a:ext cx="4248150" cy="2016125"/>
          </a:xfrm>
          <a:prstGeom prst="octagon">
            <a:avLst>
              <a:gd name="adj" fmla="val 29287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 b="1" i="1">
                <a:latin typeface="Arial" charset="0"/>
              </a:rPr>
              <a:t>Межбюджетные трансферты</a:t>
            </a:r>
            <a:r>
              <a:rPr lang="ru-RU" altLang="ru-RU">
                <a:latin typeface="Arial" charset="0"/>
              </a:rPr>
              <a:t> – </a:t>
            </a:r>
          </a:p>
          <a:p>
            <a:pPr algn="ctr"/>
            <a:r>
              <a:rPr lang="ru-RU" altLang="ru-RU" sz="1600">
                <a:latin typeface="Arial" charset="0"/>
              </a:rPr>
              <a:t>это средства,</a:t>
            </a:r>
          </a:p>
          <a:p>
            <a:pPr algn="ctr"/>
            <a:r>
              <a:rPr lang="ru-RU" altLang="ru-RU" sz="1600">
                <a:latin typeface="Arial" charset="0"/>
              </a:rPr>
              <a:t>предоставляемые одним бюджетом</a:t>
            </a:r>
          </a:p>
          <a:p>
            <a:pPr algn="ctr"/>
            <a:r>
              <a:rPr lang="ru-RU" altLang="ru-RU" sz="1600">
                <a:latin typeface="Arial" charset="0"/>
              </a:rPr>
              <a:t>бюджетной системы Российской Федерации</a:t>
            </a:r>
          </a:p>
          <a:p>
            <a:pPr algn="ctr"/>
            <a:r>
              <a:rPr lang="ru-RU" altLang="ru-RU" sz="1600">
                <a:latin typeface="Arial" charset="0"/>
              </a:rPr>
              <a:t>другому бюджету бюджетной системы </a:t>
            </a:r>
          </a:p>
          <a:p>
            <a:pPr algn="ctr"/>
            <a:r>
              <a:rPr lang="ru-RU" altLang="ru-RU" sz="1600">
                <a:latin typeface="Arial" charset="0"/>
              </a:rPr>
              <a:t>Российской Федерации</a:t>
            </a:r>
          </a:p>
        </p:txBody>
      </p:sp>
      <p:sp>
        <p:nvSpPr>
          <p:cNvPr id="4" name="Document"/>
          <p:cNvSpPr>
            <a:spLocks noEditPoints="1" noChangeArrowheads="1"/>
          </p:cNvSpPr>
          <p:nvPr/>
        </p:nvSpPr>
        <p:spPr bwMode="auto">
          <a:xfrm>
            <a:off x="250825" y="2349500"/>
            <a:ext cx="1352550" cy="18097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5" name="Document"/>
          <p:cNvSpPr>
            <a:spLocks noEditPoints="1" noChangeArrowheads="1"/>
          </p:cNvSpPr>
          <p:nvPr/>
        </p:nvSpPr>
        <p:spPr bwMode="auto">
          <a:xfrm>
            <a:off x="250825" y="2349500"/>
            <a:ext cx="2017713" cy="21590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sz="2000" b="1" i="1">
                <a:solidFill>
                  <a:srgbClr val="000000"/>
                </a:solidFill>
                <a:latin typeface="Calibri" pitchFamily="34" charset="0"/>
              </a:rPr>
              <a:t>Дотации</a:t>
            </a:r>
            <a:r>
              <a:rPr lang="ru-RU" i="1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ru-RU" sz="1400" i="1">
                <a:solidFill>
                  <a:srgbClr val="000000"/>
                </a:solidFill>
                <a:latin typeface="Calibri" pitchFamily="34" charset="0"/>
              </a:rPr>
              <a:t>(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от лат. "</a:t>
            </a:r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Dotatio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" – дар, пожертвование</a:t>
            </a:r>
            <a:r>
              <a:rPr lang="ru-RU" sz="1400" i="1">
                <a:solidFill>
                  <a:srgbClr val="000000"/>
                </a:solidFill>
                <a:latin typeface="Calibri" pitchFamily="34" charset="0"/>
              </a:rPr>
              <a:t>) – 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предоставляются без определения конкретной цели их использования</a:t>
            </a:r>
            <a:endParaRPr lang="ru-RU" sz="1400" i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" name="Document"/>
          <p:cNvSpPr>
            <a:spLocks noEditPoints="1" noChangeArrowheads="1"/>
          </p:cNvSpPr>
          <p:nvPr/>
        </p:nvSpPr>
        <p:spPr bwMode="auto">
          <a:xfrm>
            <a:off x="250825" y="4868863"/>
            <a:ext cx="3384550" cy="1838325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>
                <a:solidFill>
                  <a:srgbClr val="000000"/>
                </a:solidFill>
                <a:latin typeface="Calibri" pitchFamily="34" charset="0"/>
              </a:rPr>
              <a:t>Субвенции</a:t>
            </a:r>
            <a:r>
              <a:rPr lang="ru-RU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(от лат. "</a:t>
            </a:r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Subvenire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" –</a:t>
            </a:r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приходить на помощь) – предоставляются на финансирование "переданных" другим публично-правовым образованиям полномочий</a:t>
            </a:r>
            <a:endParaRPr lang="ru-RU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" name="Document"/>
          <p:cNvSpPr>
            <a:spLocks noEditPoints="1" noChangeArrowheads="1"/>
          </p:cNvSpPr>
          <p:nvPr/>
        </p:nvSpPr>
        <p:spPr bwMode="auto">
          <a:xfrm>
            <a:off x="5508625" y="4868863"/>
            <a:ext cx="3455988" cy="18288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>
                <a:solidFill>
                  <a:srgbClr val="000000"/>
                </a:solidFill>
                <a:latin typeface="Calibri" pitchFamily="34" charset="0"/>
              </a:rPr>
              <a:t>Субсидии</a:t>
            </a:r>
            <a:r>
              <a:rPr lang="ru-RU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(от лат. "</a:t>
            </a:r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Subsidium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" – поддержка) – предоставляются на условиях долевого софинансирования расходов других бюджетов</a:t>
            </a:r>
          </a:p>
        </p:txBody>
      </p:sp>
      <p:sp>
        <p:nvSpPr>
          <p:cNvPr id="8" name="Document"/>
          <p:cNvSpPr>
            <a:spLocks noEditPoints="1" noChangeArrowheads="1"/>
          </p:cNvSpPr>
          <p:nvPr/>
        </p:nvSpPr>
        <p:spPr bwMode="auto">
          <a:xfrm>
            <a:off x="6659563" y="2492375"/>
            <a:ext cx="2305050" cy="2087563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>
                <a:solidFill>
                  <a:srgbClr val="000000"/>
                </a:solidFill>
                <a:latin typeface="Calibri" pitchFamily="34" charset="0"/>
              </a:rPr>
              <a:t>Иные</a:t>
            </a:r>
            <a:r>
              <a:rPr lang="ru-RU" b="1" i="1">
                <a:latin typeface="Calibri" pitchFamily="34" charset="0"/>
              </a:rPr>
              <a:t> </a:t>
            </a:r>
            <a:r>
              <a:rPr lang="ru-RU" b="1" i="1">
                <a:solidFill>
                  <a:srgbClr val="000000"/>
                </a:solidFill>
                <a:latin typeface="Calibri" pitchFamily="34" charset="0"/>
              </a:rPr>
              <a:t>межбюджетные</a:t>
            </a:r>
            <a:r>
              <a:rPr lang="ru-RU" b="1" i="1">
                <a:latin typeface="Calibri" pitchFamily="34" charset="0"/>
              </a:rPr>
              <a:t> </a:t>
            </a:r>
            <a:r>
              <a:rPr lang="ru-RU" b="1" i="1">
                <a:solidFill>
                  <a:srgbClr val="000000"/>
                </a:solidFill>
                <a:latin typeface="Calibri" pitchFamily="34" charset="0"/>
              </a:rPr>
              <a:t>трансферты</a:t>
            </a:r>
            <a:r>
              <a:rPr lang="ru-RU">
                <a:solidFill>
                  <a:srgbClr val="000000"/>
                </a:solidFill>
                <a:latin typeface="Calibri" pitchFamily="34" charset="0"/>
              </a:rPr>
              <a:t> – 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</a:rPr>
              <a:t>предоставляются на определённые цели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49288" y="1409700"/>
            <a:ext cx="7772400" cy="820738"/>
          </a:xfrm>
          <a:prstGeom prst="rect">
            <a:avLst/>
          </a:prstGeom>
        </p:spPr>
        <p:txBody>
          <a:bodyPr/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"/>
              <a:buChar char="n"/>
              <a:defRPr kumimoji="1" sz="3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tx2">
                  <a:shade val="75000"/>
                </a:schemeClr>
              </a:buClr>
              <a:buSzPct val="85000"/>
              <a:buFont typeface="Wingdings"/>
              <a:buChar char="n"/>
              <a:defRPr kumimoji="1" sz="28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4">
                  <a:shade val="50000"/>
                </a:schemeClr>
              </a:buClr>
              <a:buSzPct val="75000"/>
              <a:buFont typeface="Wingdings"/>
              <a:buChar char="n"/>
              <a:defRPr kumimoji="1" sz="2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6">
                  <a:shade val="50000"/>
                </a:schemeClr>
              </a:buClr>
              <a:buSzPct val="75000"/>
              <a:buFont typeface="Wingdings"/>
              <a:buChar char="n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3">
                  <a:shade val="50000"/>
                </a:schemeClr>
              </a:buClr>
              <a:buSzPct val="70000"/>
              <a:buFont typeface="Wingdings"/>
              <a:buChar char="n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2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5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5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ru-RU" altLang="ru-RU" sz="1600" b="1" i="1" kern="0" dirty="0" smtClean="0"/>
              <a:t>Межбюджетные отношения</a:t>
            </a:r>
            <a:r>
              <a:rPr lang="ru-RU" altLang="ru-RU" sz="1600" kern="0" dirty="0" smtClean="0"/>
              <a:t> – это взаимоотношения между публично-правовыми образованиями по вопросам регулирования бюджетных правоотношений, организации и осуществления бюджетного процесса.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endParaRPr lang="ru-RU" altLang="ru-RU" sz="1600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67544" y="692696"/>
            <a:ext cx="7489825" cy="5400675"/>
          </a:xfrm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80000"/>
              </a:lnSpc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Доходы  бюджета поселения на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2017 год утверждены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сумме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9666,1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тыс. рублей. 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2000" dirty="0" smtClean="0"/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Собственные  доходы  бюджета поселения в 2016 году прогнозируются в объеме 2176,9 тыс. рублей.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Основными доходными источниками являются налоговые и неналоговые доходы, их доля 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году составит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23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процента в общих доходах решения о бюджете поселения. </a:t>
            </a: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2897"/>
          <p:cNvSpPr txBox="1">
            <a:spLocks noChangeArrowheads="1"/>
          </p:cNvSpPr>
          <p:nvPr/>
        </p:nvSpPr>
        <p:spPr bwMode="auto">
          <a:xfrm>
            <a:off x="7240588" y="1052513"/>
            <a:ext cx="15843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altLang="ru-RU" sz="1000">
                <a:latin typeface="Arial" charset="0"/>
              </a:rPr>
              <a:t>тыс.руб.</a:t>
            </a:r>
          </a:p>
        </p:txBody>
      </p:sp>
      <p:sp>
        <p:nvSpPr>
          <p:cNvPr id="30891" name="Rectangle 171"/>
          <p:cNvSpPr>
            <a:spLocks noGrp="1" noChangeArrowheads="1"/>
          </p:cNvSpPr>
          <p:nvPr>
            <p:ph type="title"/>
          </p:nvPr>
        </p:nvSpPr>
        <p:spPr>
          <a:xfrm>
            <a:off x="467544" y="260649"/>
            <a:ext cx="8229600" cy="100811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4000" dirty="0"/>
              <a:t/>
            </a:r>
            <a:br>
              <a:rPr lang="ru-RU" sz="4000" dirty="0"/>
            </a:br>
            <a:r>
              <a:rPr lang="ru-RU" sz="1800" dirty="0" smtClean="0"/>
              <a:t>на 2017год</a:t>
            </a:r>
            <a:endParaRPr lang="ru-RU" sz="1800" dirty="0"/>
          </a:p>
        </p:txBody>
      </p:sp>
      <p:sp>
        <p:nvSpPr>
          <p:cNvPr id="28825" name="Text Box 175"/>
          <p:cNvSpPr txBox="1">
            <a:spLocks noChangeArrowheads="1"/>
          </p:cNvSpPr>
          <p:nvPr/>
        </p:nvSpPr>
        <p:spPr bwMode="auto">
          <a:xfrm>
            <a:off x="971550" y="404813"/>
            <a:ext cx="76327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/>
              <a:t>Основные доходные источники бюджета поселения </a:t>
            </a:r>
          </a:p>
          <a:p>
            <a:pPr algn="ctr">
              <a:spcBef>
                <a:spcPct val="50000"/>
              </a:spcBef>
            </a:pP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259632" y="1340768"/>
          <a:ext cx="7056784" cy="4752529"/>
        </p:xfrm>
        <a:graphic>
          <a:graphicData uri="http://schemas.openxmlformats.org/drawingml/2006/table">
            <a:tbl>
              <a:tblPr/>
              <a:tblGrid>
                <a:gridCol w="1664584"/>
                <a:gridCol w="3123316"/>
                <a:gridCol w="2268884"/>
              </a:tblGrid>
              <a:tr h="333814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atin typeface="Times New Roman"/>
                        </a:rPr>
                        <a:t>Объем поступлений доходов  бюджета Ковылкинского сельского поселения на </a:t>
                      </a:r>
                      <a:r>
                        <a:rPr lang="ru-RU" sz="1200" b="1" i="0" u="none" strike="noStrike" dirty="0" smtClean="0">
                          <a:latin typeface="Times New Roman"/>
                        </a:rPr>
                        <a:t>2017 год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6148" marR="6148" marT="614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0362">
                <a:tc gridSpan="3"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latin typeface="Times New Roman"/>
                        </a:rPr>
                        <a:t>(тыс. рублей)</a:t>
                      </a:r>
                    </a:p>
                  </a:txBody>
                  <a:tcPr marL="6148" marR="6148" marT="61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136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latin typeface="Times New Roman"/>
                        </a:rPr>
                        <a:t>Код бюджетной классификации Российской Федерации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latin typeface="Times New Roman"/>
                        </a:rPr>
                        <a:t>Наименование статьи доходов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latin typeface="Times New Roman"/>
                        </a:rPr>
                        <a:t>Сумма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1030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1 00 00000 00 0000 000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НАЛОГОВЫЕ</a:t>
                      </a:r>
                      <a:r>
                        <a:rPr lang="ru-RU" sz="1000" b="0" i="0" u="none" strike="noStrike" dirty="0">
                          <a:latin typeface="Times New Roman"/>
                        </a:rPr>
                        <a:t> И НЕНАЛОГОВЫЕ ДОХОДЫ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2176,9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3529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1 01 00000 00 0000 000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НАЛОГИ НА ПРИБЫЛЬ, ДОХОДЫ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339,2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1030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1 01 02000 01 0000 110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Налог на доходы физических лиц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339,2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9066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1 01 02010 01 0000 110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Налог на доходы физических лиц с доходов, источником которых является налоговый агент, за исключением доходов, в отношении которых исчисление и уплата налога осуществляются в соответствии со статьями 227, 2271 и 228 Налогового кодекса Российской Федерации</a:t>
                      </a: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339,2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6148" marR="6148" marT="6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4206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1 05 00000 00 0000 000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НАЛОГИ НА СОВОКУПНЫЙ ДОХОД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181,5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4206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1 05 03000 01 0000 110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Единый сельскохозяйственный налог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181,5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4206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1 06 00000 00 0000 000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НАЛОГИ НА ИМУЩЕСТВО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1 638,7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9128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1 06 01000 00 0000 110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Налог на имущество физических лиц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64,5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6375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1 06 06000 00 0000 110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1 574,2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Основные доходные источники бюджета поселения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800" dirty="0" smtClean="0"/>
              <a:t>на 2018-2019гг.</a:t>
            </a:r>
            <a:endParaRPr lang="ru-RU" sz="1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331640" y="1484784"/>
          <a:ext cx="6864423" cy="4902860"/>
        </p:xfrm>
        <a:graphic>
          <a:graphicData uri="http://schemas.openxmlformats.org/drawingml/2006/table">
            <a:tbl>
              <a:tblPr/>
              <a:tblGrid>
                <a:gridCol w="1395776"/>
                <a:gridCol w="3785342"/>
                <a:gridCol w="862589"/>
                <a:gridCol w="820716"/>
              </a:tblGrid>
              <a:tr h="412064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baseline="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/>
                        </a:rPr>
                        <a:t>Объем поступлений доходов  бюджета </a:t>
                      </a:r>
                      <a:r>
                        <a:rPr lang="ru-RU" sz="1200" b="1" i="0" u="none" strike="noStrike" baseline="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/>
                        </a:rPr>
                        <a:t>Ковылкинского</a:t>
                      </a:r>
                      <a:r>
                        <a:rPr lang="ru-RU" sz="1200" b="1" i="0" u="none" strike="noStrike" baseline="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/>
                        </a:rPr>
                        <a:t> поселения на плановый период 2018 и 2019 </a:t>
                      </a:r>
                      <a:r>
                        <a:rPr lang="ru-RU" sz="1200" b="1" i="0" u="none" strike="noStrike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/>
                        </a:rPr>
                        <a:t>годов.</a:t>
                      </a:r>
                      <a:endParaRPr lang="ru-RU" sz="1200" b="1" i="0" u="none" strike="noStrike" baseline="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1161">
                <a:tc gridSpan="4"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latin typeface="Times New Roman"/>
                      </a:endParaRPr>
                    </a:p>
                  </a:txBody>
                  <a:tcPr marL="7434" marR="7434" marT="743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7613">
                <a:tc gridSpan="4"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latin typeface="Times New Roman"/>
                        </a:rPr>
                        <a:t>(тыс. рублей)</a:t>
                      </a:r>
                    </a:p>
                  </a:txBody>
                  <a:tcPr marL="7434" marR="7434" marT="7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761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latin typeface="Times New Roman"/>
                        </a:rPr>
                        <a:t>Код бюджетной классификации Российской Федерации</a:t>
                      </a:r>
                    </a:p>
                  </a:txBody>
                  <a:tcPr marL="7434" marR="7434" marT="7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latin typeface="Times New Roman"/>
                        </a:rPr>
                        <a:t>Наименование статьи доходов</a:t>
                      </a:r>
                    </a:p>
                  </a:txBody>
                  <a:tcPr marL="7434" marR="7434" marT="7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Плановый период</a:t>
                      </a:r>
                    </a:p>
                  </a:txBody>
                  <a:tcPr marL="7434" marR="7434" marT="7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3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latin typeface="Times New Roman"/>
                        </a:rPr>
                        <a:t>2018 год</a:t>
                      </a:r>
                    </a:p>
                  </a:txBody>
                  <a:tcPr marL="7434" marR="7434" marT="7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latin typeface="Times New Roman"/>
                        </a:rPr>
                        <a:t>2019 год</a:t>
                      </a:r>
                    </a:p>
                  </a:txBody>
                  <a:tcPr marL="7434" marR="7434" marT="7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4999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1 00 00000 00 0000 000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latin typeface="Times New Roman"/>
                        </a:rPr>
                        <a:t>НАЛОГОВЫЕ И НЕНАЛОГОВЫЕ ДОХОДЫ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latin typeface="Times New Roman"/>
                        </a:rPr>
                        <a:t>2 264,5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latin typeface="Times New Roman"/>
                        </a:rPr>
                        <a:t>2 355,2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4999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1 01 00000 00 0000 000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latin typeface="Times New Roman"/>
                        </a:rPr>
                        <a:t>НАЛОГИ НА ПРИБЫЛЬ, ДОХОДЫ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latin typeface="Times New Roman"/>
                        </a:rPr>
                        <a:t>352,8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latin typeface="Times New Roman"/>
                        </a:rPr>
                        <a:t>366,9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4999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1 01 02000 01 0000 110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latin typeface="Times New Roman"/>
                        </a:rPr>
                        <a:t>Налог на доходы физических лиц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latin typeface="Times New Roman"/>
                        </a:rPr>
                        <a:t>352,8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latin typeface="Times New Roman"/>
                        </a:rPr>
                        <a:t>366,9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76121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1 01 02010 01 0000 110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latin typeface="Times New Roman"/>
                        </a:rPr>
                        <a:t>Налог на доходы физических лиц с доходов, источником которых является налоговый агент, за исключением доходов, в отношении которых исчисление и уплата налога осуществляются в соответствии со статьями 227, 2271 и 228 Налогового кодекса Российской Федерации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latin typeface="Times New Roman"/>
                        </a:rPr>
                        <a:t>352,8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latin typeface="Times New Roman"/>
                        </a:rPr>
                        <a:t>366,9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4999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1 05 00000 00 0000 000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latin typeface="Times New Roman"/>
                        </a:rPr>
                        <a:t>НАЛОГИ НА СОВОКУПНЫЙ ДОХОД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latin typeface="Times New Roman"/>
                        </a:rPr>
                        <a:t>189,1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latin typeface="Times New Roman"/>
                        </a:rPr>
                        <a:t>196,7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4999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1 05 03000 01 0000 110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latin typeface="Times New Roman"/>
                        </a:rPr>
                        <a:t>Единый сельскохозяйственный налог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latin typeface="Times New Roman"/>
                        </a:rPr>
                        <a:t>189,1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latin typeface="Times New Roman"/>
                        </a:rPr>
                        <a:t>196,7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4999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latin typeface="Times New Roman"/>
                        </a:rPr>
                        <a:t>1 06 00000 00 0000 000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НАЛОГИ НА ИМУЩЕСТВО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latin typeface="Times New Roman"/>
                        </a:rPr>
                        <a:t>1 704,3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latin typeface="Times New Roman"/>
                        </a:rPr>
                        <a:t>1 772,5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4999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1 06 01000 00 0000 110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Налог на имущество физических лиц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latin typeface="Times New Roman"/>
                        </a:rPr>
                        <a:t>67,1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latin typeface="Times New Roman"/>
                        </a:rPr>
                        <a:t>69,8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4999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latin typeface="Times New Roman"/>
                        </a:rPr>
                        <a:t>1 06 06000 00 0000 110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latin typeface="Times New Roman"/>
                        </a:rPr>
                        <a:t>1 637,2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latin typeface="Times New Roman"/>
                        </a:rPr>
                        <a:t>1 702,7</a:t>
                      </a:r>
                    </a:p>
                  </a:txBody>
                  <a:tcPr marL="7434" marR="7434" marT="74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02" name="Text Box 2897"/>
          <p:cNvSpPr txBox="1">
            <a:spLocks noChangeArrowheads="1"/>
          </p:cNvSpPr>
          <p:nvPr/>
        </p:nvSpPr>
        <p:spPr bwMode="auto">
          <a:xfrm>
            <a:off x="7380312" y="908720"/>
            <a:ext cx="1584325" cy="245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altLang="ru-RU" sz="1000">
                <a:latin typeface="Arial" charset="0"/>
              </a:rPr>
              <a:t>тыс.руб.</a:t>
            </a:r>
          </a:p>
        </p:txBody>
      </p:sp>
      <p:sp>
        <p:nvSpPr>
          <p:cNvPr id="29803" name="Text Box 155"/>
          <p:cNvSpPr txBox="1">
            <a:spLocks noChangeArrowheads="1"/>
          </p:cNvSpPr>
          <p:nvPr/>
        </p:nvSpPr>
        <p:spPr bwMode="auto">
          <a:xfrm>
            <a:off x="539750" y="333375"/>
            <a:ext cx="77041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/>
              <a:t>Основные направления расходования средств бюджета </a:t>
            </a:r>
            <a:r>
              <a:rPr lang="ru-RU" dirty="0" smtClean="0"/>
              <a:t>поселения на 2017 год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23528" y="1268760"/>
          <a:ext cx="8496944" cy="5419434"/>
        </p:xfrm>
        <a:graphic>
          <a:graphicData uri="http://schemas.openxmlformats.org/drawingml/2006/table">
            <a:tbl>
              <a:tblPr/>
              <a:tblGrid>
                <a:gridCol w="4060487"/>
                <a:gridCol w="601554"/>
                <a:gridCol w="451165"/>
                <a:gridCol w="827136"/>
                <a:gridCol w="751942"/>
                <a:gridCol w="1804660"/>
              </a:tblGrid>
              <a:tr h="205253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latin typeface="Times New Roman"/>
                        </a:rPr>
                        <a:t>Распределение бюджетных ассигнований </a:t>
                      </a:r>
                    </a:p>
                  </a:txBody>
                  <a:tcPr marL="2962" marR="2962" marT="296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5253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latin typeface="Times New Roman"/>
                        </a:rPr>
                        <a:t>по разделам, подразделам, целевым статьям (муниципальным</a:t>
                      </a:r>
                    </a:p>
                  </a:txBody>
                  <a:tcPr marL="2962" marR="2962" marT="296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5253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latin typeface="Times New Roman"/>
                        </a:rPr>
                        <a:t> программам Ковылкинского сельского поселения и </a:t>
                      </a:r>
                      <a:r>
                        <a:rPr lang="ru-RU" sz="1000" b="1" i="0" u="none" strike="noStrike" dirty="0" err="1">
                          <a:latin typeface="Times New Roman"/>
                        </a:rPr>
                        <a:t>непрограммным</a:t>
                      </a:r>
                      <a:r>
                        <a:rPr lang="ru-RU" sz="1000" b="1" i="0" u="none" strike="noStrike" dirty="0">
                          <a:latin typeface="Times New Roman"/>
                        </a:rPr>
                        <a:t> направлениям</a:t>
                      </a:r>
                    </a:p>
                  </a:txBody>
                  <a:tcPr marL="2962" marR="2962" marT="296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5253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latin typeface="Times New Roman"/>
                        </a:rPr>
                        <a:t> деятельности), группам (подгруппам) видов расходов классификации</a:t>
                      </a:r>
                    </a:p>
                  </a:txBody>
                  <a:tcPr marL="2962" marR="2962" marT="296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5253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latin typeface="Times New Roman"/>
                        </a:rPr>
                        <a:t> расходов бюджета Ковылкинского сельского поселения Тацинского района  на </a:t>
                      </a:r>
                      <a:r>
                        <a:rPr lang="ru-RU" sz="1000" b="1" i="0" u="none" strike="noStrike" dirty="0" smtClean="0">
                          <a:latin typeface="Times New Roman"/>
                        </a:rPr>
                        <a:t>2017 год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2962" marR="2962" marT="296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5253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2962" marR="2962" marT="296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2962" marR="2962" marT="296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>
                        <a:latin typeface="Times New Roman"/>
                      </a:endParaRPr>
                    </a:p>
                  </a:txBody>
                  <a:tcPr marL="2962" marR="2962" marT="296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 dirty="0">
                          <a:latin typeface="Times New Roman"/>
                        </a:rPr>
                        <a:t>(тыс. рублей)</a:t>
                      </a:r>
                    </a:p>
                  </a:txBody>
                  <a:tcPr marL="2962" marR="2962" marT="296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6321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latin typeface="Times New Roman"/>
                        </a:rPr>
                        <a:t>Наименование</a:t>
                      </a:r>
                    </a:p>
                  </a:txBody>
                  <a:tcPr marL="2962" marR="2962" marT="2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err="1">
                          <a:latin typeface="Times New Roman"/>
                        </a:rPr>
                        <a:t>Рз</a:t>
                      </a:r>
                      <a:endParaRPr lang="ru-RU" sz="800" b="1" i="0" u="none" strike="noStrike" dirty="0">
                        <a:latin typeface="Times New Roman"/>
                      </a:endParaRPr>
                    </a:p>
                  </a:txBody>
                  <a:tcPr marL="2962" marR="2962" marT="2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latin typeface="Times New Roman"/>
                        </a:rPr>
                        <a:t>ПР</a:t>
                      </a:r>
                    </a:p>
                  </a:txBody>
                  <a:tcPr marL="2962" marR="2962" marT="2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latin typeface="Times New Roman"/>
                        </a:rPr>
                        <a:t>ЦСР</a:t>
                      </a:r>
                    </a:p>
                  </a:txBody>
                  <a:tcPr marL="2962" marR="2962" marT="2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latin typeface="Times New Roman"/>
                        </a:rPr>
                        <a:t>ВР</a:t>
                      </a:r>
                    </a:p>
                  </a:txBody>
                  <a:tcPr marL="2962" marR="2962" marT="2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Сумма</a:t>
                      </a:r>
                    </a:p>
                  </a:txBody>
                  <a:tcPr marL="2962" marR="2962" marT="2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9087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ВСЕГО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9 849,4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9087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ОБЩЕГОСУДАРСТВЕННЫЕ ВОПРОСЫ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4 024,4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5597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04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3 862,7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90946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Расходы на выплаты по оплате труда работников органов местного самоуправления Ковылкинского сельского поселения в рамках обеспечения функционирования Администрации Ковылкинского сельского поселения (Расходы на выплаты персоналу государственных (муниципальных) органов)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04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892 00 00110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120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3 361,5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8076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Расходы на обеспечение деятельности органов местного самоуправления Ковылкинского сельского поселения в рамках обеспечения функционирования Администрации Ковылкинского сельского поселения (Иные закупки товаров, работ и услуг для обеспечения государственных (муниципальных) нужд)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04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892 00 00190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240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486,0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32227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Благоустройство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05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03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460,4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9087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Культура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08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latin typeface="Times New Roman"/>
                        </a:rPr>
                        <a:t>5 265,3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72982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Расходы на обеспечение деятельности (оказание услуг) муниципальных учреждений культуры Ковылкинского сельского поселения в рамках муниципальной программы Ковылкинского сельского поселения "Развитие культуры" (Субсидии бюджетным учреждениям)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08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020 00 01590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latin typeface="Times New Roman"/>
                        </a:rPr>
                        <a:t>610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530,1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971600" y="1628800"/>
          <a:ext cx="7704857" cy="4176464"/>
        </p:xfrm>
        <a:graphic>
          <a:graphicData uri="http://schemas.openxmlformats.org/drawingml/2006/table">
            <a:tbl>
              <a:tblPr/>
              <a:tblGrid>
                <a:gridCol w="5130904"/>
                <a:gridCol w="231214"/>
                <a:gridCol w="217614"/>
                <a:gridCol w="816048"/>
                <a:gridCol w="258415"/>
                <a:gridCol w="520231"/>
                <a:gridCol w="530431"/>
              </a:tblGrid>
              <a:tr h="35069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</a:t>
                      </a:r>
                    </a:p>
                  </a:txBody>
                  <a:tcPr marL="6865" marR="6865" marT="68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Рз</a:t>
                      </a:r>
                    </a:p>
                  </a:txBody>
                  <a:tcPr marL="6865" marR="6865" marT="68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</a:t>
                      </a:r>
                    </a:p>
                  </a:txBody>
                  <a:tcPr marL="6865" marR="6865" marT="68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ЦСР</a:t>
                      </a:r>
                    </a:p>
                  </a:txBody>
                  <a:tcPr marL="6865" marR="6865" marT="68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ВР</a:t>
                      </a:r>
                    </a:p>
                  </a:txBody>
                  <a:tcPr marL="6865" marR="6865" marT="68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Плановый период</a:t>
                      </a:r>
                    </a:p>
                  </a:txBody>
                  <a:tcPr marL="6865" marR="6865" marT="68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13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2018год</a:t>
                      </a:r>
                    </a:p>
                  </a:txBody>
                  <a:tcPr marL="6865" marR="6865" marT="68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2019год</a:t>
                      </a:r>
                    </a:p>
                  </a:txBody>
                  <a:tcPr marL="6865" marR="6865" marT="68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1137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ВСЕГО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latin typeface="Times New Roman"/>
                        </a:rPr>
                        <a:t>4 888,9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latin typeface="Times New Roman"/>
                        </a:rPr>
                        <a:t>5 079,2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1137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ОБЩЕГОСУДАРСТВЕННЫЕ ВОПРОСЫ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latin typeface="Times New Roman"/>
                        </a:rPr>
                        <a:t>3 939,0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latin typeface="Times New Roman"/>
                        </a:rPr>
                        <a:t>4 095,0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52218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04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latin typeface="Times New Roman"/>
                        </a:rPr>
                        <a:t>3 817,3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latin typeface="Times New Roman"/>
                        </a:rPr>
                        <a:t>3 969,9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84548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Расходы на выплаты по оплате труда работников органов местного самоуправления Ковылкинского сельского поселения в рамках обеспечения функционирования Администрации Ковылкинского сельского поселения (Расходы на выплаты персоналу государственных (муниципальных) органов)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04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8 920 000 110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120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latin typeface="Times New Roman"/>
                        </a:rPr>
                        <a:t>3 361,5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latin typeface="Times New Roman"/>
                        </a:rPr>
                        <a:t>3 495,9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84548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Расходы на обеспечение деятельности органов местного самоуправления Ковылкинского сельского поселения в рамках обеспечения функционирования Администрации Ковылкинского сельского поселения (Иные закупки товаров, работ и услуг для обеспечения государственных (муниципальных) нужд)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04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8 920 000 190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240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latin typeface="Times New Roman"/>
                        </a:rPr>
                        <a:t>440,0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latin typeface="Times New Roman"/>
                        </a:rPr>
                        <a:t>457,6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8183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Благоустройство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05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03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latin typeface="Times New Roman"/>
                        </a:rPr>
                        <a:t>350,4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latin typeface="Times New Roman"/>
                        </a:rPr>
                        <a:t>364,4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69666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Расходы на обеспечение деятельности (оказание услуг) муниципальных учреждений культуры Ковылкинского сельского поселения в рамках муниципальной программы Ковылкинского сельского поселения "Развитие культуры" (Субсидии бюджетным учреждениям)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08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02 0 0001590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610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latin typeface="Times New Roman"/>
                        </a:rPr>
                        <a:t>500,0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latin typeface="Times New Roman"/>
                        </a:rPr>
                        <a:t>520,0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195736" y="18864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 smtClean="0"/>
              <a:t>Основные направления расходования средств бюджета поселения на 2018-2019 гг.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928813" y="4714875"/>
            <a:ext cx="7215187" cy="862013"/>
          </a:xfrm>
        </p:spPr>
        <p:txBody>
          <a:bodyPr rtlCol="0" anchor="t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kumimoji="1" lang="ru-RU" sz="1700" b="1" cap="all" dirty="0">
                <a:ln w="12700">
                  <a:solidFill>
                    <a:schemeClr val="tx1">
                      <a:tint val="95000"/>
                    </a:schemeClr>
                  </a:solidFill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kumimoji="1" lang="ru-RU" sz="1700" b="1" cap="all" dirty="0">
                <a:ln w="12700">
                  <a:solidFill>
                    <a:schemeClr val="tx1">
                      <a:tint val="95000"/>
                    </a:schemeClr>
                  </a:solidFill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1" lang="ru-RU" sz="1700" b="1" cap="all" dirty="0">
                <a:ln w="12700">
                  <a:solidFill>
                    <a:schemeClr val="tx1">
                      <a:tint val="95000"/>
                    </a:schemeClr>
                  </a:solidFill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1" lang="ru-RU" sz="4000" b="1" cap="all" dirty="0">
              <a:ln w="12700">
                <a:solidFill>
                  <a:schemeClr val="tx1">
                    <a:tint val="95000"/>
                  </a:schemeClr>
                </a:solidFill>
              </a:ln>
              <a:gradFill>
                <a:gsLst>
                  <a:gs pos="0">
                    <a:schemeClr val="tx1">
                      <a:tint val="65000"/>
                    </a:schemeClr>
                  </a:gs>
                  <a:gs pos="49900">
                    <a:schemeClr val="tx1">
                      <a:tint val="95000"/>
                    </a:schemeClr>
                  </a:gs>
                  <a:gs pos="50000">
                    <a:schemeClr val="tx1"/>
                  </a:gs>
                  <a:gs pos="100000">
                    <a:schemeClr val="tx1">
                      <a:tint val="95000"/>
                    </a:schemeClr>
                  </a:gs>
                </a:gsLst>
                <a:lin ang="5400000" scaled="1"/>
              </a:gradFill>
              <a:effectLst/>
            </a:endParaRPr>
          </a:p>
        </p:txBody>
      </p:sp>
      <p:sp>
        <p:nvSpPr>
          <p:cNvPr id="34818" name="Текст 2"/>
          <p:cNvSpPr>
            <a:spLocks noGrp="1"/>
          </p:cNvSpPr>
          <p:nvPr>
            <p:ph type="body" idx="4294967295"/>
          </p:nvPr>
        </p:nvSpPr>
        <p:spPr>
          <a:xfrm>
            <a:off x="611560" y="548680"/>
            <a:ext cx="7848600" cy="5184775"/>
          </a:xfrm>
        </p:spPr>
        <p:txBody>
          <a:bodyPr anchor="b"/>
          <a:lstStyle/>
          <a:p>
            <a:pPr marL="0" indent="0" algn="ctr" eaLnBrk="1" hangingPunct="1"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Общий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объем расходов на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год определен в сумме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9849,4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тыс.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рублей.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	Расходы бюджета поселения определены исходя из установленных законодательством региональных полномочий по исполнению расходных обязательств в соответствии с целями и задачами, определенными Бюджетным посланием Президента Российской Федерации о бюджетной политике в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2017-2018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годах и с учетом основных направлений бюджетной и налоговой политики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сельского поселения  на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2017-2019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годы. 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                 Расходы на оплату коммунальных услуг муниципальным учреждениями и органами местного самоуправления включены в решение о бюджете бюджета в пределах с лимитов потребления топливно-энергетических и иных коммунальных ресурсов.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Прямоугольник 1"/>
          <p:cNvSpPr>
            <a:spLocks noChangeArrowheads="1"/>
          </p:cNvSpPr>
          <p:nvPr/>
        </p:nvSpPr>
        <p:spPr bwMode="auto">
          <a:xfrm>
            <a:off x="755650" y="2136775"/>
            <a:ext cx="76327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На реализацию принятых муниципальных программ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сельского поселения предусмотрено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году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5757,7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тыс. рублей, в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рублей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1" name="Picture 1" descr="C:\Users\Администратор\Pictures\come-redigere-i-bilanci-straordinari_de8efed23f59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356992"/>
            <a:ext cx="5040560" cy="2808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928" name="Group 64"/>
          <p:cNvGraphicFramePr>
            <a:graphicFrameLocks noGrp="1"/>
          </p:cNvGraphicFramePr>
          <p:nvPr/>
        </p:nvGraphicFramePr>
        <p:xfrm>
          <a:off x="755650" y="1484312"/>
          <a:ext cx="7632774" cy="3975398"/>
        </p:xfrm>
        <a:graphic>
          <a:graphicData uri="http://schemas.openxmlformats.org/drawingml/2006/table">
            <a:tbl>
              <a:tblPr/>
              <a:tblGrid>
                <a:gridCol w="4037759"/>
                <a:gridCol w="1164476"/>
                <a:gridCol w="1164476"/>
                <a:gridCol w="1266063"/>
              </a:tblGrid>
              <a:tr h="5081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Наименование муниципальной программы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2017 год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2018 год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2019 год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254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4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254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Всего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5746,1</a:t>
                      </a: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882,7</a:t>
                      </a:r>
                    </a:p>
                  </a:txBody>
                  <a:tcPr marL="51627" marR="51627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917,0</a:t>
                      </a: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6837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Муниципальная программа Ковылкинского сельского поселения </a:t>
                      </a: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«Защита населения  и территории от </a:t>
                      </a:r>
                      <a:r>
                        <a:rPr lang="ru-RU" sz="1100" dirty="0" err="1" smtClean="0">
                          <a:latin typeface="Times New Roman"/>
                          <a:ea typeface="Calibri"/>
                          <a:cs typeface="Times New Roman"/>
                        </a:rPr>
                        <a:t>черезвычайных</a:t>
                      </a: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 ситуаций, обеспечение пожарной безопасности и безопасности людей на водных объектах"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11,6</a:t>
                      </a:r>
                    </a:p>
                  </a:txBody>
                  <a:tcPr marL="51627" marR="5162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11,8</a:t>
                      </a:r>
                    </a:p>
                  </a:txBody>
                  <a:tcPr marL="51627" marR="5162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12,1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4288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Муниципальная программа Ковылкинского сельского поселения "Развитие культуры"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5265,3</a:t>
                      </a:r>
                    </a:p>
                  </a:txBody>
                  <a:tcPr marL="51627" marR="5162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500,0</a:t>
                      </a:r>
                    </a:p>
                  </a:txBody>
                  <a:tcPr marL="51627" marR="51627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520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5123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Муниципальная программа Ковылкинского сельского поселения "Охрана окружающей среды и рациональное природопользование"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460,4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350,4</a:t>
                      </a:r>
                    </a:p>
                  </a:txBody>
                  <a:tcPr marL="51627" marR="5162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364,4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429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Муниципальная программа Ковылкинского сельского поселения "Развитие физической культуры и спорта"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18,4</a:t>
                      </a:r>
                    </a:p>
                  </a:txBody>
                  <a:tcPr marL="51627" marR="5162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18,4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18,4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536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Муниципальная программа </a:t>
                      </a: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Ковылкинского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 сельского поселения </a:t>
                      </a: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«Обеспечение общественного порядка и противодействие преступности»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27" marR="5162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</a:p>
                  </a:txBody>
                  <a:tcPr marL="51627" marR="5162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2,1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sp>
        <p:nvSpPr>
          <p:cNvPr id="33840" name="Text Box 65"/>
          <p:cNvSpPr txBox="1">
            <a:spLocks noChangeArrowheads="1"/>
          </p:cNvSpPr>
          <p:nvPr/>
        </p:nvSpPr>
        <p:spPr bwMode="auto">
          <a:xfrm>
            <a:off x="611188" y="333375"/>
            <a:ext cx="799306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/>
              <a:t>Муниципальные программы </a:t>
            </a:r>
            <a:r>
              <a:rPr lang="ru-RU" dirty="0" smtClean="0"/>
              <a:t>Ковылкинского </a:t>
            </a:r>
            <a:r>
              <a:rPr lang="ru-RU" dirty="0"/>
              <a:t>сельского поселения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Прямоугольник 3"/>
          <p:cNvPicPr>
            <a:picLocks noChangeArrowheads="1"/>
          </p:cNvPicPr>
          <p:nvPr/>
        </p:nvPicPr>
        <p:blipFill>
          <a:blip r:embed="rId2" cstate="print">
            <a:clrChange>
              <a:clrFrom>
                <a:srgbClr val="FF3300"/>
              </a:clrFrom>
              <a:clrTo>
                <a:srgbClr val="FF33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650" y="1052513"/>
            <a:ext cx="7931150" cy="196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539552" y="1484784"/>
            <a:ext cx="8229600" cy="4530725"/>
          </a:xfrm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            Эффективное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, ответственное и прозрачное управление муниципальными финансами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сельского поселения является базовым условием достижения стратегических целей социально-экономического развития нашего сельского поселения. Одной из ключевых задач бюджетной политики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сельского поселения на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2017 год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является обеспечение прозрачности и открытости бюджетного процесса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	Для привлечения большего количества жителей поселения к участию в обсуждении вопросов формирования бюджета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сельского поселения Тацинского  района и его исполнения разработан «Бюджет для граждан». «Бюджет для граждан» предназначен, прежде всего, для жителей, не обладающих специальными знаниями в сфере бюджетного законодательства. Информация, размещаемая в разделе «Бюджет для граждан», в доступной форме знакомит граждан с основными целями, задачами и приоритетными направлениями бюджетной политики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сельского поселения, с основными характеристиками бюджета поселения и результатами его исполнения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       	Надеемся, что представление бюджета и бюджетного процесса в понятной для жителей форме повысит уровень общественного участия граждан в бюджетном процессе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сельского поселения. </a:t>
            </a: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827584" y="332656"/>
            <a:ext cx="77755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Уважаемые жители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сельского поселения!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4294967295"/>
          </p:nvPr>
        </p:nvSpPr>
        <p:spPr>
          <a:xfrm>
            <a:off x="1431925" y="260350"/>
            <a:ext cx="7712075" cy="63373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ru-RU" sz="2200" b="1" i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 dirty="0" smtClean="0"/>
              <a:t>Основные понятия и термины</a:t>
            </a:r>
            <a:r>
              <a:rPr lang="ru-RU" sz="1600" b="1" dirty="0" smtClean="0"/>
              <a:t>:</a:t>
            </a:r>
            <a:endParaRPr lang="ru-RU" sz="1600" dirty="0" smtClean="0"/>
          </a:p>
          <a:p>
            <a:r>
              <a:rPr lang="ru-RU" sz="2000" b="1" dirty="0" smtClean="0"/>
              <a:t>«Бюджет для граждан»</a:t>
            </a:r>
          </a:p>
          <a:p>
            <a:endParaRPr lang="ru-RU" sz="1600" dirty="0" smtClean="0"/>
          </a:p>
          <a:p>
            <a:r>
              <a:rPr lang="ru-RU" sz="1900" b="1" i="1" u="sng" dirty="0" smtClean="0"/>
              <a:t>Бюджет</a:t>
            </a:r>
            <a:r>
              <a:rPr lang="ru-RU" sz="1600" dirty="0" smtClean="0"/>
              <a:t> - форма образования и расходования денежных средств, предназначенных для финансового обеспечения задач и функций местного самоуправления.</a:t>
            </a:r>
          </a:p>
          <a:p>
            <a:r>
              <a:rPr lang="ru-RU" sz="1900" b="1" i="1" u="sng" dirty="0" smtClean="0"/>
              <a:t>Доходы бюджета</a:t>
            </a:r>
            <a:r>
              <a:rPr lang="ru-RU" sz="1600" dirty="0" smtClean="0"/>
              <a:t> - поступающие в бюджет денежные средства, за исключением средств, являющихся источниками финансирования дефицита бюджета.</a:t>
            </a:r>
          </a:p>
          <a:p>
            <a:r>
              <a:rPr lang="ru-RU" sz="1600" b="1" dirty="0" smtClean="0"/>
              <a:t>Расходы бюджета</a:t>
            </a:r>
            <a:r>
              <a:rPr lang="ru-RU" sz="1600" dirty="0" smtClean="0"/>
              <a:t> - выплачиваемые из бюджета денежные средства, за исключением средств, являющихся источниками финансирования дефицита бюджета.</a:t>
            </a:r>
          </a:p>
          <a:p>
            <a:r>
              <a:rPr lang="ru-RU" sz="1800" b="1" i="1" u="sng" dirty="0" smtClean="0"/>
              <a:t>Дефицит бюджета</a:t>
            </a:r>
            <a:r>
              <a:rPr lang="ru-RU" sz="1600" dirty="0" smtClean="0"/>
              <a:t> - превышение расходов бюджета над его доходами.</a:t>
            </a:r>
          </a:p>
          <a:p>
            <a:r>
              <a:rPr lang="ru-RU" sz="1800" b="1" i="1" u="sng" dirty="0" err="1" smtClean="0"/>
              <a:t>Профицит</a:t>
            </a:r>
            <a:r>
              <a:rPr lang="ru-RU" sz="1800" b="1" i="1" u="sng" dirty="0" smtClean="0"/>
              <a:t> бюджета</a:t>
            </a:r>
            <a:r>
              <a:rPr lang="ru-RU" sz="1600" dirty="0" smtClean="0"/>
              <a:t> - превышение доходов бюджета над его расходами.</a:t>
            </a:r>
          </a:p>
          <a:p>
            <a:r>
              <a:rPr lang="ru-RU" sz="1800" b="1" i="1" u="sng" dirty="0" smtClean="0"/>
              <a:t>Бюджетный процесс</a:t>
            </a:r>
            <a:r>
              <a:rPr lang="ru-RU" sz="1800" i="1" u="sng" dirty="0" smtClean="0"/>
              <a:t> </a:t>
            </a:r>
            <a:r>
              <a:rPr lang="ru-RU" sz="1600" dirty="0" smtClean="0"/>
              <a:t>- регламентируемая законодательством Российской Федерации деятельность органов местного самоуправления и иных участников бюджетного процесса по составлению и рассмотрению проектов бюджетов, утверждению и исполнению бюджетов, контролю за их исполнением, осуществлению бюджетного учета, составлению, внешней проверке, рассмотрению и утверждению бюджетной отчетности.</a:t>
            </a:r>
          </a:p>
          <a:p>
            <a:r>
              <a:rPr lang="ru-RU" sz="2000" b="1" i="1" u="sng" dirty="0" smtClean="0"/>
              <a:t>Межбюджетные трансферты</a:t>
            </a:r>
            <a:r>
              <a:rPr lang="ru-RU" sz="1600" dirty="0" smtClean="0"/>
              <a:t> - средства, предоставляемые одним бюджетом бюджетной системы Российской Федерации другому бюджету бюджетной системы Российской Федерации.</a:t>
            </a:r>
          </a:p>
          <a:p>
            <a:r>
              <a:rPr lang="ru-RU" sz="2000" b="1" i="1" u="sng" dirty="0" smtClean="0"/>
              <a:t>Дотации</a:t>
            </a:r>
            <a:r>
              <a:rPr lang="ru-RU" sz="1600" dirty="0" smtClean="0"/>
              <a:t> - межбюджетные трансферты, предоставляемые на безвозмездной и безвозвратной основе без установления направлений и (или) условий их использования.</a:t>
            </a:r>
          </a:p>
          <a:p>
            <a:r>
              <a:rPr lang="ru-RU" sz="2000" b="1" i="1" u="sng" dirty="0" smtClean="0"/>
              <a:t>Главный распорядитель бюджетных средств</a:t>
            </a:r>
            <a:r>
              <a:rPr lang="ru-RU" sz="1600" dirty="0" smtClean="0"/>
              <a:t> - орган государственной власти (государственный орган), </a:t>
            </a:r>
            <a:r>
              <a:rPr lang="ru-RU" sz="1600" dirty="0" err="1" smtClean="0"/>
              <a:t>орган</a:t>
            </a:r>
            <a:r>
              <a:rPr lang="ru-RU" sz="1600" dirty="0" smtClean="0"/>
              <a:t> управления государственным внебюджетным фондом, орган местного самоуправления, орган местной администрации, а также наиболее значимое учреждение науки, образования, культуры и здравоохранения, указанное в ведомственной структуре расходов бюджета, имеющие право распределять бюджетные ассигнования и лимиты бюджетных обязательств между подведомственными распорядителями и (или) получателями бюджетных средств.</a:t>
            </a:r>
          </a:p>
          <a:p>
            <a:r>
              <a:rPr lang="ru-RU" sz="2000" b="1" i="1" u="sng" dirty="0" smtClean="0"/>
              <a:t>Текущий финансовый год</a:t>
            </a:r>
            <a:r>
              <a:rPr lang="ru-RU" sz="1600" dirty="0" smtClean="0"/>
              <a:t> - </a:t>
            </a:r>
            <a:r>
              <a:rPr lang="ru-RU" sz="1600" dirty="0" err="1" smtClean="0"/>
              <a:t>год</a:t>
            </a:r>
            <a:r>
              <a:rPr lang="ru-RU" sz="1600" dirty="0" smtClean="0"/>
              <a:t>, в котором осуществляется исполнение бюджета, составление и рассмотрение проекта бюджета на очередной финансовый год (очередной финансовый год и плановый период).</a:t>
            </a:r>
          </a:p>
          <a:p>
            <a:r>
              <a:rPr lang="ru-RU" sz="2000" b="1" i="1" u="sng" dirty="0" smtClean="0"/>
              <a:t>Очередной финансовый год</a:t>
            </a:r>
            <a:r>
              <a:rPr lang="ru-RU" sz="1600" dirty="0" smtClean="0"/>
              <a:t> - </a:t>
            </a:r>
            <a:r>
              <a:rPr lang="ru-RU" sz="1600" dirty="0" err="1" smtClean="0"/>
              <a:t>год</a:t>
            </a:r>
            <a:r>
              <a:rPr lang="ru-RU" sz="1600" dirty="0" smtClean="0"/>
              <a:t>, следующий за текущим финансовым годом.</a:t>
            </a:r>
          </a:p>
          <a:p>
            <a:r>
              <a:rPr lang="ru-RU" sz="2000" b="1" i="1" u="sng" dirty="0" smtClean="0"/>
              <a:t>Отчетный финансовый год</a:t>
            </a:r>
            <a:r>
              <a:rPr lang="ru-RU" sz="1600" dirty="0" smtClean="0"/>
              <a:t> - </a:t>
            </a:r>
            <a:r>
              <a:rPr lang="ru-RU" sz="1600" dirty="0" err="1" smtClean="0"/>
              <a:t>год</a:t>
            </a:r>
            <a:r>
              <a:rPr lang="ru-RU" sz="1600" dirty="0" smtClean="0"/>
              <a:t>, предшествующий текущему финансовому году.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468313" y="3065463"/>
            <a:ext cx="7974012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Каждый житель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сельского поселения </a:t>
            </a:r>
          </a:p>
          <a:p>
            <a:pPr algn="ctr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может принять участие в обсуждении проекта бюджета</a:t>
            </a:r>
          </a:p>
          <a:p>
            <a:pPr algn="ctr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поселения и отчёта о его исполнении</a:t>
            </a:r>
          </a:p>
        </p:txBody>
      </p:sp>
      <p:pic>
        <p:nvPicPr>
          <p:cNvPr id="17409" name="Picture 1" descr="C:\Users\Администратор\Pictures\32938557d38895c09f8b323e9c512f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332656"/>
            <a:ext cx="4229322" cy="2448272"/>
          </a:xfrm>
          <a:prstGeom prst="rect">
            <a:avLst/>
          </a:prstGeom>
          <a:noFill/>
        </p:spPr>
      </p:pic>
      <p:pic>
        <p:nvPicPr>
          <p:cNvPr id="1026" name="Picture 2" descr="C:\Users\Администратор\Pictures\Bes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077072"/>
            <a:ext cx="4680520" cy="25202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11560" y="620688"/>
            <a:ext cx="8064500" cy="5761037"/>
          </a:xfrm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Решение Собрания депутатов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сельского поселения «О бюджете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сельского поселения Тацинского района на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2017 год и на плановый период 2018 и 2019 годов»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сформировано  на основе стратегических целей и задач, определенных Бюджетным посланием Президента Российской Федерации о бюджетной политике в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2017-2018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годах, основных направлений бюджетной и налоговой политики Ростовской области на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2017-2019 годы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 с учетом прогноза социально-экономического развития Ростовской области и Тацинского района на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2017-2019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годы.</a:t>
            </a: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7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               Основными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целями, поставленными Бюджетным посланием Президента Российской Федерации, являются обеспечение долгосрочной сбалансированности и устойчивости бюджетной системы как базового принципа ответственной бюджетной политики при безусловном исполнении всех обязательств государства, выполнение задач, поставленных в указах Президента Российской Федерации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7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80000"/>
              </a:lnSpc>
              <a:buNone/>
              <a:defRPr/>
            </a:pP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	 Решение о бюджете поселения на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2017 год и на плановый период 2018 и 2019 годов» сформировано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с учетом применения  программной классификации расходов, в том числе в части отражения в составе целевых статей расходов, которые формируются в рамках муниципальных программ, и расходов в соответствии с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непрограммными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направлениями деятельности, не включенными в муниципальные программы. В рамках утвержденных программ консолидированы мероприятия по достижению целей и решению задач соответствующих направлений социально-экономического развития поселения.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079500" y="620713"/>
            <a:ext cx="8064500" cy="5761037"/>
          </a:xfrm>
        </p:spPr>
        <p:txBody>
          <a:bodyPr/>
          <a:lstStyle/>
          <a:p>
            <a:pPr marL="0" indent="0" algn="just" eaLnBrk="1" hangingPunct="1">
              <a:buFont typeface="Wingdings" pitchFamily="2" charset="2"/>
              <a:buNone/>
              <a:defRPr/>
            </a:pPr>
            <a:endParaRPr lang="ru-RU" sz="17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Главной идеологией бюджетной политики традиционно остается улучшение условий жизни жителей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сельского поселения, выполнение социальных обязательств перед гражданами, предоставление качественных муниципальных услуг на основе целей и задач, определенных указами Президента Российской Федерации и Стратегией социально-экономического развития Ростовской области на период до 2020 года.</a:t>
            </a: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	Показатели бюджета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Ковылкинского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сельского поселения Тацинского района представлены в решении о бюджете в соответствии с бюджетной классификацией.</a:t>
            </a: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Администратор\Pictures\i15OOJTH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3573016"/>
            <a:ext cx="4608512" cy="2808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1"/>
          <p:cNvSpPr>
            <a:spLocks noChangeArrowheads="1"/>
          </p:cNvSpPr>
          <p:nvPr/>
        </p:nvSpPr>
        <p:spPr bwMode="auto">
          <a:xfrm>
            <a:off x="755650" y="549275"/>
            <a:ext cx="7993063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ru-RU" altLang="ru-RU" sz="1400" b="1" u="sng" dirty="0" smtClean="0">
                <a:latin typeface="Arial" charset="0"/>
              </a:rPr>
              <a:t>Бюджетная классификация Российской Федерации</a:t>
            </a:r>
            <a:r>
              <a:rPr lang="ru-RU" altLang="ru-RU" sz="1400" dirty="0" smtClean="0">
                <a:latin typeface="Arial" charset="0"/>
              </a:rPr>
              <a:t> – группировка доходов, 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ru-RU" altLang="ru-RU" sz="1400" dirty="0" smtClean="0">
                <a:latin typeface="Arial" charset="0"/>
              </a:rPr>
              <a:t>расходов и источников финансирования дефицитов бюджетов бюджетной системы 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ru-RU" altLang="ru-RU" sz="1400" dirty="0" smtClean="0">
                <a:latin typeface="Arial" charset="0"/>
              </a:rPr>
              <a:t>Российской Федерации, используемая для составления и исполнения бюджетов,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ru-RU" altLang="ru-RU" sz="1400" dirty="0" smtClean="0">
                <a:latin typeface="Arial" charset="0"/>
              </a:rPr>
              <a:t> составления бюджетной отчётности, обеспечивающей сопоставимость показателей бюджетов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ru-RU" altLang="ru-RU" sz="1400" dirty="0" smtClean="0">
                <a:latin typeface="Arial" charset="0"/>
              </a:rPr>
              <a:t> бюджетной системы Российской Федерации (статья 18 Бюджетного Кодекса)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ru-RU" altLang="ru-RU" sz="1400" dirty="0" smtClean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ru-RU" altLang="ru-RU" sz="1400" dirty="0" smtClean="0">
              <a:latin typeface="Arial" charset="0"/>
            </a:endParaRPr>
          </a:p>
          <a:p>
            <a:pPr algn="ctr"/>
            <a:endParaRPr lang="ru-RU" altLang="ru-RU" sz="1400" dirty="0">
              <a:latin typeface="Arial" charset="0"/>
            </a:endParaRPr>
          </a:p>
        </p:txBody>
      </p:sp>
      <p:sp>
        <p:nvSpPr>
          <p:cNvPr id="23554" name="Line 183"/>
          <p:cNvSpPr>
            <a:spLocks noChangeShapeType="1"/>
          </p:cNvSpPr>
          <p:nvPr/>
        </p:nvSpPr>
        <p:spPr bwMode="auto">
          <a:xfrm>
            <a:off x="2984500" y="223361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55" name="Line 198"/>
          <p:cNvSpPr>
            <a:spLocks noChangeShapeType="1"/>
          </p:cNvSpPr>
          <p:nvPr/>
        </p:nvSpPr>
        <p:spPr bwMode="auto">
          <a:xfrm>
            <a:off x="4083050" y="223361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56" name="Line 583"/>
          <p:cNvSpPr>
            <a:spLocks noChangeShapeType="1"/>
          </p:cNvSpPr>
          <p:nvPr/>
        </p:nvSpPr>
        <p:spPr bwMode="auto">
          <a:xfrm>
            <a:off x="2984500" y="326866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57" name="Line 598"/>
          <p:cNvSpPr>
            <a:spLocks noChangeShapeType="1"/>
          </p:cNvSpPr>
          <p:nvPr/>
        </p:nvSpPr>
        <p:spPr bwMode="auto">
          <a:xfrm>
            <a:off x="4083050" y="326866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1043608" y="3284984"/>
          <a:ext cx="7416824" cy="2088232"/>
        </p:xfrm>
        <a:graphic>
          <a:graphicData uri="http://schemas.openxmlformats.org/drawingml/2006/table">
            <a:tbl>
              <a:tblPr/>
              <a:tblGrid>
                <a:gridCol w="280730"/>
                <a:gridCol w="280071"/>
                <a:gridCol w="187154"/>
                <a:gridCol w="279412"/>
                <a:gridCol w="280730"/>
                <a:gridCol w="375625"/>
                <a:gridCol w="467885"/>
                <a:gridCol w="280071"/>
                <a:gridCol w="266891"/>
                <a:gridCol w="387487"/>
                <a:gridCol w="375625"/>
                <a:gridCol w="375625"/>
                <a:gridCol w="466566"/>
                <a:gridCol w="461294"/>
                <a:gridCol w="358491"/>
                <a:gridCol w="358491"/>
                <a:gridCol w="316315"/>
                <a:gridCol w="466566"/>
                <a:gridCol w="467885"/>
                <a:gridCol w="683910"/>
              </a:tblGrid>
              <a:tr h="219794">
                <a:tc gridSpan="2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Новая структура кода классификации расходов бюджетов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1802">
                <a:tc rowSpan="2" gridSpan="3">
                  <a:txBody>
                    <a:bodyPr/>
                    <a:lstStyle/>
                    <a:p>
                      <a:pPr indent="45720"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Главный распорядитель бюджет-ных средств</a:t>
                      </a: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indent="45720"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Код раздела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Код подраздела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indent="45720"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Код целевой статьи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Код вида расходов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55835"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71755" marR="71755" indent="64135"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Программная (непрограммная) статья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71755" marR="71755" indent="63500"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Направление расходов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группа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подгруппа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элемент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8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124" marR="401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827584" y="1700808"/>
            <a:ext cx="77768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/>
            <a:r>
              <a:rPr lang="ru-RU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 связи с внесенными изменениями в Бюджетный кодекс Российской Федерации из структуры кодов бюджетной классификации (доходов, расходов и источников финансирования дефицита бюджета) исключены коды классификации операций сектора государственного управления (далее - КОСГУ).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lvl="0" indent="450850" algn="just" eaLnBrk="0" hangingPunct="0"/>
            <a:r>
              <a:rPr lang="ru-RU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При формировании кодов классификации расходов бюджетов используется единая двадцатизначная разрядность</a:t>
            </a:r>
            <a:r>
              <a:rPr lang="ru-RU" sz="11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lang="ru-RU" sz="11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31640" y="404664"/>
            <a:ext cx="6778625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altLang="ru-RU" sz="3800" kern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Доходы и расходы бюджета</a:t>
            </a:r>
          </a:p>
        </p:txBody>
      </p:sp>
      <p:sp>
        <p:nvSpPr>
          <p:cNvPr id="24578" name="Text Box 8"/>
          <p:cNvSpPr txBox="1">
            <a:spLocks noChangeArrowheads="1"/>
          </p:cNvSpPr>
          <p:nvPr/>
        </p:nvSpPr>
        <p:spPr bwMode="auto">
          <a:xfrm>
            <a:off x="914400" y="1412875"/>
            <a:ext cx="6985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b="1">
                <a:latin typeface="Arial" charset="0"/>
              </a:rPr>
              <a:t>ПРИНЦИП разграничения</a:t>
            </a:r>
            <a:r>
              <a:rPr lang="ru-RU" altLang="ru-RU">
                <a:latin typeface="Arial" charset="0"/>
              </a:rPr>
              <a:t> доходов, расходов и источников финансирования дефицита бюджета</a:t>
            </a:r>
          </a:p>
        </p:txBody>
      </p:sp>
      <p:sp>
        <p:nvSpPr>
          <p:cNvPr id="24579" name="Text Box 13"/>
          <p:cNvSpPr txBox="1">
            <a:spLocks noChangeArrowheads="1"/>
          </p:cNvSpPr>
          <p:nvPr/>
        </p:nvSpPr>
        <p:spPr bwMode="auto">
          <a:xfrm>
            <a:off x="900113" y="2492375"/>
            <a:ext cx="5040312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latin typeface="Arial" charset="0"/>
              </a:rPr>
              <a:t>За каждым бюджетом в соответствии с законодательством Российской Федерации закреплены ДОХОДЫ, РАСХОДЫ и источники финансирования дефицита бюджета</a:t>
            </a:r>
          </a:p>
        </p:txBody>
      </p:sp>
      <p:sp>
        <p:nvSpPr>
          <p:cNvPr id="24580" name="Text Box 12"/>
          <p:cNvSpPr txBox="1">
            <a:spLocks noChangeArrowheads="1"/>
          </p:cNvSpPr>
          <p:nvPr/>
        </p:nvSpPr>
        <p:spPr bwMode="auto">
          <a:xfrm>
            <a:off x="830263" y="4149725"/>
            <a:ext cx="7632700" cy="217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600">
                <a:latin typeface="Arial" charset="0"/>
              </a:rPr>
              <a:t>Разграничение </a:t>
            </a:r>
            <a:r>
              <a:rPr lang="ru-RU" altLang="ru-RU" sz="1600" b="1" u="sng">
                <a:latin typeface="Arial" charset="0"/>
              </a:rPr>
              <a:t>доходов </a:t>
            </a:r>
            <a:r>
              <a:rPr lang="ru-RU" altLang="ru-RU" sz="1600">
                <a:latin typeface="Arial" charset="0"/>
              </a:rPr>
              <a:t>бюджетов установлено Бюджетным Кодексом Российской Федерации, региональным и муниципальным законодательством</a:t>
            </a:r>
          </a:p>
          <a:p>
            <a:pPr>
              <a:spcBef>
                <a:spcPct val="50000"/>
              </a:spcBef>
            </a:pPr>
            <a:r>
              <a:rPr lang="ru-RU" altLang="ru-RU" sz="1600">
                <a:latin typeface="Arial" charset="0"/>
              </a:rPr>
              <a:t>Разграничение </a:t>
            </a:r>
            <a:r>
              <a:rPr lang="ru-RU" altLang="ru-RU" sz="1600" b="1" u="sng">
                <a:latin typeface="Arial" charset="0"/>
              </a:rPr>
              <a:t>расходов</a:t>
            </a:r>
            <a:r>
              <a:rPr lang="ru-RU" altLang="ru-RU" sz="1600">
                <a:latin typeface="Arial" charset="0"/>
              </a:rPr>
              <a:t> бюджетов установлено Федеральными законами от 06.10.1999 г. № 184-ФЗ «Об общих принципах организации законодательных (представительных) и исполнительных органов государственной власти субъектов РФ», от 06.10.2003г. № 131-ФЗ «Об общих принципах местного самоуправления в Российской Федерации», региональным и муниципальным законодательством</a:t>
            </a:r>
          </a:p>
        </p:txBody>
      </p:sp>
      <p:pic>
        <p:nvPicPr>
          <p:cNvPr id="24581" name="Picture 10" descr="fd9511e647e9fcee6bbfa44aac3b66e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05500" y="2184400"/>
            <a:ext cx="2624138" cy="196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ANd9GcQUOFnWck6Zdu4Icj3J8vpq53AENRbM9wXp0CyVohQ3AI-8w0l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5868144" y="2060848"/>
            <a:ext cx="2795587" cy="2093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31640" y="404664"/>
            <a:ext cx="6851650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altLang="ru-RU" sz="2000" b="1" i="1" kern="0" dirty="0" smtClean="0"/>
              <a:t>Доходы бюджета</a:t>
            </a:r>
            <a:r>
              <a:rPr lang="ru-RU" altLang="ru-RU" sz="1800" kern="0" dirty="0" smtClean="0"/>
              <a:t> – поступающие в бюджет денежные средства, за исключением средств, являющихся источниками финансирования дефицита</a:t>
            </a:r>
          </a:p>
        </p:txBody>
      </p:sp>
      <p:sp>
        <p:nvSpPr>
          <p:cNvPr id="25602" name="Rectangle 19"/>
          <p:cNvSpPr>
            <a:spLocks noChangeArrowheads="1"/>
          </p:cNvSpPr>
          <p:nvPr/>
        </p:nvSpPr>
        <p:spPr bwMode="auto">
          <a:xfrm>
            <a:off x="871538" y="3511550"/>
            <a:ext cx="2305050" cy="280828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Поступления от уплаты 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налогов, установленных 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Налоговым Кодексом РФ: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-налог на доходы 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физических лиц;</a:t>
            </a:r>
          </a:p>
          <a:p>
            <a:r>
              <a:rPr lang="ru-RU" altLang="ru-RU" sz="1400" dirty="0" smtClean="0">
                <a:solidFill>
                  <a:srgbClr val="000000"/>
                </a:solidFill>
                <a:latin typeface="Arial" charset="0"/>
              </a:rPr>
              <a:t>-</a:t>
            </a:r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налоги на совокупный 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 доход;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-налоги на имущество;</a:t>
            </a:r>
          </a:p>
          <a:p>
            <a:pPr>
              <a:buFontTx/>
              <a:buChar char="-"/>
            </a:pPr>
            <a:r>
              <a:rPr lang="ru-RU" altLang="ru-RU" sz="1400" dirty="0" smtClean="0">
                <a:solidFill>
                  <a:srgbClr val="000000"/>
                </a:solidFill>
                <a:latin typeface="Arial" charset="0"/>
              </a:rPr>
              <a:t>Госпошлина</a:t>
            </a:r>
          </a:p>
          <a:p>
            <a:pPr>
              <a:buFontTx/>
              <a:buChar char="-"/>
            </a:pPr>
            <a:endParaRPr lang="ru-RU" altLang="ru-RU" sz="1400" b="1" u="sng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5603" name="Rectangle 20"/>
          <p:cNvSpPr>
            <a:spLocks noChangeArrowheads="1"/>
          </p:cNvSpPr>
          <p:nvPr/>
        </p:nvSpPr>
        <p:spPr bwMode="auto">
          <a:xfrm>
            <a:off x="3549650" y="3505200"/>
            <a:ext cx="2663825" cy="280828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Платежи, установленные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 законодательством 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Российской Федерации:</a:t>
            </a:r>
          </a:p>
          <a:p>
            <a:r>
              <a:rPr lang="ru-RU" altLang="ru-RU" sz="1400" dirty="0" smtClean="0">
                <a:solidFill>
                  <a:srgbClr val="000000"/>
                </a:solidFill>
                <a:latin typeface="Arial" charset="0"/>
              </a:rPr>
              <a:t>--</a:t>
            </a:r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доходы от использования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муниципального имущества;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-доходы от реализации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муниципального имущества;</a:t>
            </a:r>
          </a:p>
          <a:p>
            <a:r>
              <a:rPr lang="ru-RU" altLang="ru-RU" sz="1400" dirty="0" smtClean="0">
                <a:solidFill>
                  <a:srgbClr val="000000"/>
                </a:solidFill>
                <a:latin typeface="Arial" charset="0"/>
              </a:rPr>
              <a:t>-</a:t>
            </a:r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штрафы за нарушение 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законодательства;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-прочие неналоговые доходы</a:t>
            </a:r>
          </a:p>
        </p:txBody>
      </p:sp>
      <p:sp>
        <p:nvSpPr>
          <p:cNvPr id="25604" name="Rectangle 21"/>
          <p:cNvSpPr>
            <a:spLocks noChangeArrowheads="1"/>
          </p:cNvSpPr>
          <p:nvPr/>
        </p:nvSpPr>
        <p:spPr bwMode="auto">
          <a:xfrm>
            <a:off x="6372225" y="3500438"/>
            <a:ext cx="2401888" cy="2808287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 sz="1400" b="1">
                <a:solidFill>
                  <a:srgbClr val="000000"/>
                </a:solidFill>
                <a:latin typeface="Arial" charset="0"/>
              </a:rPr>
              <a:t>Поступления от других</a:t>
            </a:r>
          </a:p>
          <a:p>
            <a:pPr algn="ctr"/>
            <a:r>
              <a:rPr lang="ru-RU" altLang="ru-RU" sz="1400" b="1">
                <a:solidFill>
                  <a:srgbClr val="000000"/>
                </a:solidFill>
                <a:latin typeface="Arial" charset="0"/>
              </a:rPr>
              <a:t> бюджетов (межбюджетные </a:t>
            </a:r>
          </a:p>
          <a:p>
            <a:pPr algn="ctr"/>
            <a:r>
              <a:rPr lang="ru-RU" altLang="ru-RU" sz="1400" b="1">
                <a:solidFill>
                  <a:srgbClr val="000000"/>
                </a:solidFill>
                <a:latin typeface="Arial" charset="0"/>
              </a:rPr>
              <a:t>трансферты),организаций, </a:t>
            </a:r>
          </a:p>
          <a:p>
            <a:pPr algn="ctr"/>
            <a:r>
              <a:rPr lang="ru-RU" altLang="ru-RU" sz="1400" b="1">
                <a:solidFill>
                  <a:srgbClr val="000000"/>
                </a:solidFill>
                <a:latin typeface="Arial" charset="0"/>
              </a:rPr>
              <a:t>граждан (кроме налоговых</a:t>
            </a:r>
          </a:p>
          <a:p>
            <a:pPr algn="ctr"/>
            <a:r>
              <a:rPr lang="ru-RU" altLang="ru-RU" sz="1400" b="1">
                <a:solidFill>
                  <a:srgbClr val="000000"/>
                </a:solidFill>
                <a:latin typeface="Arial" charset="0"/>
              </a:rPr>
              <a:t>и неналоговых доходов)</a:t>
            </a:r>
          </a:p>
        </p:txBody>
      </p:sp>
      <p:sp>
        <p:nvSpPr>
          <p:cNvPr id="6" name="AutoShape 22"/>
          <p:cNvSpPr>
            <a:spLocks noChangeArrowheads="1"/>
          </p:cNvSpPr>
          <p:nvPr/>
        </p:nvSpPr>
        <p:spPr bwMode="auto">
          <a:xfrm>
            <a:off x="1727200" y="3013075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/>
          </a:p>
        </p:txBody>
      </p:sp>
      <p:sp>
        <p:nvSpPr>
          <p:cNvPr id="7" name="AutoShape 23"/>
          <p:cNvSpPr>
            <a:spLocks noChangeArrowheads="1"/>
          </p:cNvSpPr>
          <p:nvPr/>
        </p:nvSpPr>
        <p:spPr bwMode="auto">
          <a:xfrm>
            <a:off x="7235825" y="3019425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/>
          </a:p>
        </p:txBody>
      </p:sp>
      <p:sp>
        <p:nvSpPr>
          <p:cNvPr id="8" name="AutoShape 24"/>
          <p:cNvSpPr>
            <a:spLocks noChangeArrowheads="1"/>
          </p:cNvSpPr>
          <p:nvPr/>
        </p:nvSpPr>
        <p:spPr bwMode="auto">
          <a:xfrm>
            <a:off x="4508500" y="3019425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/>
          </a:p>
        </p:txBody>
      </p:sp>
      <p:grpSp>
        <p:nvGrpSpPr>
          <p:cNvPr id="10" name="Organization Chart 10"/>
          <p:cNvGrpSpPr>
            <a:grpSpLocks/>
          </p:cNvGrpSpPr>
          <p:nvPr/>
        </p:nvGrpSpPr>
        <p:grpSpPr bwMode="auto">
          <a:xfrm>
            <a:off x="839515" y="1240483"/>
            <a:ext cx="7772400" cy="2044699"/>
            <a:chOff x="410" y="705"/>
            <a:chExt cx="4236" cy="1288"/>
          </a:xfrm>
          <a:blipFill>
            <a:blip r:embed="rId2"/>
            <a:tile tx="0" ty="0" sx="100000" sy="100000" flip="none" algn="tl"/>
          </a:blipFill>
        </p:grpSpPr>
        <p:cxnSp>
          <p:nvCxnSpPr>
            <p:cNvPr id="8196" name="_s8196"/>
            <p:cNvCxnSpPr>
              <a:cxnSpLocks noChangeShapeType="1"/>
              <a:stCxn id="14" idx="0"/>
              <a:endCxn id="11" idx="2"/>
            </p:cNvCxnSpPr>
            <p:nvPr/>
          </p:nvCxnSpPr>
          <p:spPr bwMode="auto">
            <a:xfrm rot="5400000" flipH="1">
              <a:off x="3187" y="577"/>
              <a:ext cx="144" cy="1459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8197" name="_s8197"/>
            <p:cNvCxnSpPr>
              <a:cxnSpLocks noChangeShapeType="1"/>
              <a:stCxn id="13" idx="0"/>
              <a:endCxn id="11" idx="2"/>
            </p:cNvCxnSpPr>
            <p:nvPr/>
          </p:nvCxnSpPr>
          <p:spPr bwMode="auto">
            <a:xfrm rot="16200000">
              <a:off x="2457" y="1306"/>
              <a:ext cx="144" cy="1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8198" name="_s8198"/>
            <p:cNvCxnSpPr>
              <a:cxnSpLocks noChangeShapeType="1"/>
              <a:stCxn id="12" idx="0"/>
              <a:endCxn id="11" idx="2"/>
            </p:cNvCxnSpPr>
            <p:nvPr/>
          </p:nvCxnSpPr>
          <p:spPr bwMode="auto">
            <a:xfrm rot="16200000">
              <a:off x="1727" y="576"/>
              <a:ext cx="144" cy="1461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sp>
          <p:nvSpPr>
            <p:cNvPr id="11" name="_s8199"/>
            <p:cNvSpPr>
              <a:spLocks noChangeArrowheads="1"/>
            </p:cNvSpPr>
            <p:nvPr/>
          </p:nvSpPr>
          <p:spPr bwMode="auto">
            <a:xfrm>
              <a:off x="1800" y="919"/>
              <a:ext cx="1457" cy="316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86868" tIns="43434" rIns="86868" bIns="43434" anchor="ctr"/>
            <a:lstStyle/>
            <a:p>
              <a:pPr algn="ctr" eaLnBrk="0" hangingPunct="0">
                <a:defRPr/>
              </a:pPr>
              <a:r>
                <a:rPr lang="ru-RU" altLang="ru-RU" sz="2400">
                  <a:latin typeface="Arial" charset="0"/>
                </a:rPr>
                <a:t>Доходы бюджета</a:t>
              </a:r>
            </a:p>
          </p:txBody>
        </p:sp>
        <p:sp>
          <p:nvSpPr>
            <p:cNvPr id="12" name="_s8200"/>
            <p:cNvSpPr>
              <a:spLocks noChangeArrowheads="1"/>
            </p:cNvSpPr>
            <p:nvPr/>
          </p:nvSpPr>
          <p:spPr bwMode="auto">
            <a:xfrm>
              <a:off x="41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86868" tIns="43434" rIns="86868" bIns="43434" anchor="ctr"/>
            <a:lstStyle/>
            <a:p>
              <a:pPr algn="ctr" eaLnBrk="0" hangingPunct="0">
                <a:defRPr/>
              </a:pPr>
              <a:r>
                <a:rPr lang="ru-RU" altLang="ru-RU" sz="1700">
                  <a:latin typeface="Arial" charset="0"/>
                </a:rPr>
                <a:t>Налоговые доходы</a:t>
              </a:r>
            </a:p>
          </p:txBody>
        </p:sp>
        <p:sp>
          <p:nvSpPr>
            <p:cNvPr id="13" name="_s8201"/>
            <p:cNvSpPr>
              <a:spLocks noChangeArrowheads="1"/>
            </p:cNvSpPr>
            <p:nvPr/>
          </p:nvSpPr>
          <p:spPr bwMode="auto">
            <a:xfrm>
              <a:off x="187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86868" tIns="43434" rIns="86868" bIns="43434" anchor="ctr"/>
            <a:lstStyle/>
            <a:p>
              <a:pPr algn="ctr" eaLnBrk="0" hangingPunct="0">
                <a:defRPr/>
              </a:pPr>
              <a:r>
                <a:rPr lang="ru-RU" altLang="ru-RU" sz="1700">
                  <a:latin typeface="Arial" charset="0"/>
                </a:rPr>
                <a:t>Неналоговые доходы</a:t>
              </a:r>
            </a:p>
          </p:txBody>
        </p:sp>
        <p:sp>
          <p:nvSpPr>
            <p:cNvPr id="14" name="_s8202"/>
            <p:cNvSpPr>
              <a:spLocks noChangeArrowheads="1"/>
            </p:cNvSpPr>
            <p:nvPr/>
          </p:nvSpPr>
          <p:spPr bwMode="auto">
            <a:xfrm>
              <a:off x="333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86868" tIns="43434" rIns="86868" bIns="43434" anchor="ctr"/>
            <a:lstStyle/>
            <a:p>
              <a:pPr algn="ctr" eaLnBrk="0" hangingPunct="0">
                <a:defRPr/>
              </a:pPr>
              <a:r>
                <a:rPr lang="ru-RU" altLang="ru-RU" sz="1700">
                  <a:latin typeface="Arial" charset="0"/>
                </a:rPr>
                <a:t>Безвозмездные </a:t>
              </a:r>
            </a:p>
            <a:p>
              <a:pPr algn="ctr" eaLnBrk="0" hangingPunct="0">
                <a:defRPr/>
              </a:pPr>
              <a:r>
                <a:rPr lang="ru-RU" altLang="ru-RU" sz="1700">
                  <a:latin typeface="Arial" charset="0"/>
                </a:rPr>
                <a:t>поступления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1326</TotalTime>
  <Words>1424</Words>
  <Application>Microsoft Office PowerPoint</Application>
  <PresentationFormat>Экран (4:3)</PresentationFormat>
  <Paragraphs>372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 на 2017год</vt:lpstr>
      <vt:lpstr>Основные доходные источники бюджета поселения  на 2018-2019гг.</vt:lpstr>
      <vt:lpstr>Слайд 14</vt:lpstr>
      <vt:lpstr>Слайд 15</vt:lpstr>
      <vt:lpstr>   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Администратор</cp:lastModifiedBy>
  <cp:revision>158</cp:revision>
  <cp:lastPrinted>2014-05-13T11:35:02Z</cp:lastPrinted>
  <dcterms:created xsi:type="dcterms:W3CDTF">2014-05-12T16:47:43Z</dcterms:created>
  <dcterms:modified xsi:type="dcterms:W3CDTF">2017-01-10T11:01:35Z</dcterms:modified>
</cp:coreProperties>
</file>