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20"/>
  </p:notes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0" r:id="rId12"/>
    <p:sldId id="272" r:id="rId13"/>
    <p:sldId id="274" r:id="rId14"/>
    <p:sldId id="279" r:id="rId15"/>
    <p:sldId id="275" r:id="rId16"/>
    <p:sldId id="277" r:id="rId17"/>
    <p:sldId id="282" r:id="rId18"/>
    <p:sldId id="28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2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07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07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A938-7EDE-4F49-9C96-8AC32EF2C7E0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78EF-363C-4100-BF08-3B6D9CB11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3BED9-7779-4702-82A6-3F0807B50AD9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6B6B-8165-4B83-A2D2-05EBFA116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BC45-D29E-4954-8E7F-8372037E2A03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ECC2-3615-46CF-BF30-BCF62756C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4B20-212B-4B80-BB61-C496C9DC6B39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B7C5C-FCC3-484C-82A9-B961926EF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100-55DC-4C12-A727-C60CEBA981A8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4C1DD-862A-4D98-9AE3-13F5F1A57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ADB44-3F62-4343-96A9-A7D06BE5E512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CD55-29E3-4EB1-BC6E-25E8FE6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790C-4450-4713-9A48-48927C5F43F8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2396B-1856-4178-9AB1-D94FDBFB4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F272-0110-41D5-B547-96745DF01521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CE56-9B26-4B8F-9486-6828E209D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91B1-D1D5-44D8-88CE-BBA5D91F0444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E526-E721-4DF3-912B-ADF05F809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F6304-84A1-4D1D-965D-6D47BCE34539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413F-0A64-44AF-9D24-26658FCA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14B97-804D-4561-AA86-8FC4897AB30A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EAC0E-77E7-423E-B9A3-04EFCEC16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46AF2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5974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976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976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/>
              <a:pPr>
                <a:defRPr/>
              </a:pPr>
              <a:t>22.01.2016</a:t>
            </a:fld>
            <a:endParaRPr lang="ru-RU"/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7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139BF69-C715-4708-A558-DC1ED5BD7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97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6" r:id="rId2"/>
    <p:sldLayoutId id="2147483775" r:id="rId3"/>
    <p:sldLayoutId id="2147483774" r:id="rId4"/>
    <p:sldLayoutId id="2147483773" r:id="rId5"/>
    <p:sldLayoutId id="2147483772" r:id="rId6"/>
    <p:sldLayoutId id="2147483771" r:id="rId7"/>
    <p:sldLayoutId id="2147483770" r:id="rId8"/>
    <p:sldLayoutId id="2147483769" r:id="rId9"/>
    <p:sldLayoutId id="2147483768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4149724"/>
            <a:ext cx="6400800" cy="158353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 Решение Собрания депутатов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сельского поселения  от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4.12.201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№ 140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Ковылкинского 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год»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66913"/>
            <a:ext cx="28860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1565" y="878557"/>
            <a:ext cx="9164971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Бюджет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для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граждан</a:t>
            </a:r>
          </a:p>
        </p:txBody>
      </p:sp>
      <p:pic>
        <p:nvPicPr>
          <p:cNvPr id="15361" name="Picture 1" descr="C:\Users\Root-pc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16832"/>
            <a:ext cx="3240360" cy="21449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i="1">
                <a:latin typeface="Arial" charset="0"/>
              </a:rPr>
              <a:t>Межбюджетные трансферты</a:t>
            </a:r>
            <a:r>
              <a:rPr lang="ru-RU" altLang="ru-RU">
                <a:latin typeface="Arial" charset="0"/>
              </a:rPr>
              <a:t> – </a:t>
            </a:r>
          </a:p>
          <a:p>
            <a:pPr algn="ctr"/>
            <a:r>
              <a:rPr lang="ru-RU" altLang="ru-RU" sz="1600">
                <a:latin typeface="Arial" charset="0"/>
              </a:rPr>
              <a:t>это средства,</a:t>
            </a:r>
          </a:p>
          <a:p>
            <a:pPr algn="ctr"/>
            <a:r>
              <a:rPr lang="ru-RU" altLang="ru-RU" sz="1600">
                <a:latin typeface="Arial" charset="0"/>
              </a:rPr>
              <a:t>предоставляемые одним бюджетом</a:t>
            </a:r>
          </a:p>
          <a:p>
            <a:pPr algn="ctr"/>
            <a:r>
              <a:rPr lang="ru-RU" altLang="ru-RU" sz="1600">
                <a:latin typeface="Arial" charset="0"/>
              </a:rPr>
              <a:t>бюджетной системы Российской Федерации</a:t>
            </a:r>
          </a:p>
          <a:p>
            <a:pPr algn="ctr"/>
            <a:r>
              <a:rPr lang="ru-RU" altLang="ru-RU" sz="1600">
                <a:latin typeface="Arial" charset="0"/>
              </a:rPr>
              <a:t>другому бюджету бюджетной системы </a:t>
            </a:r>
          </a:p>
          <a:p>
            <a:pPr algn="ctr"/>
            <a:r>
              <a:rPr lang="ru-RU" altLang="ru-RU" sz="1600">
                <a:latin typeface="Arial" charset="0"/>
              </a:rPr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Calibri" pitchFamily="34" charset="0"/>
              </a:rPr>
              <a:t>Дотации</a:t>
            </a:r>
            <a:r>
              <a:rPr lang="ru-RU" i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Dotatio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дар, пожертвование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)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без определения конкретной цели их использования</a:t>
            </a:r>
            <a:endParaRPr lang="ru-RU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Субвенции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Subvenire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Субсидии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Subsidium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659563" y="2492375"/>
            <a:ext cx="2305050" cy="20875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Иные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межбюджетные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трансферты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700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765175"/>
            <a:ext cx="7489825" cy="5400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Доходы  бюджета поселения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 утверждены в сумме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6827,4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Собственные  доходы  бюджета поселения в 2016 году прогнозируются в объеме 3760,5 тыс. рублей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Основными доходными источниками являются налоговые и неналоговые доходы, их доля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составит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55,07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процента в общих доходах решения о бюджете поселения.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897"/>
          <p:cNvSpPr txBox="1">
            <a:spLocks noChangeArrowheads="1"/>
          </p:cNvSpPr>
          <p:nvPr/>
        </p:nvSpPr>
        <p:spPr bwMode="auto">
          <a:xfrm>
            <a:off x="7240588" y="105251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>
          <a:xfrm>
            <a:off x="467544" y="260649"/>
            <a:ext cx="8229600" cy="10081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доходные источники бюджета поселения </a:t>
            </a: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47664" y="1412776"/>
          <a:ext cx="7056784" cy="4247530"/>
        </p:xfrm>
        <a:graphic>
          <a:graphicData uri="http://schemas.openxmlformats.org/drawingml/2006/table">
            <a:tbl>
              <a:tblPr/>
              <a:tblGrid>
                <a:gridCol w="1664584"/>
                <a:gridCol w="3123316"/>
                <a:gridCol w="2268884"/>
              </a:tblGrid>
              <a:tr h="307413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latin typeface="Times New Roman"/>
                        </a:rPr>
                        <a:t>Объем поступлений доходов  бюджета Ковылкинского сельского поселения на 2016 год</a:t>
                      </a:r>
                    </a:p>
                  </a:txBody>
                  <a:tcPr marL="6148" marR="6148" marT="61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6AF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706"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6148" marR="6148" marT="6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3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latin typeface="Times New Roman"/>
                        </a:rPr>
                        <a:t>Код бюджетной классификации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latin typeface="Times New Roman"/>
                        </a:rPr>
                        <a:t>Наименование статьи доходов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latin typeface="Times New Roman"/>
                        </a:rPr>
                        <a:t>Сумма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129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1 00 00000 00 0000 000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НАЛОГОВЫЕ</a:t>
                      </a:r>
                      <a:r>
                        <a:rPr lang="ru-RU" sz="800" b="0" i="0" u="none" strike="noStrike" dirty="0">
                          <a:latin typeface="Times New Roman"/>
                        </a:rPr>
                        <a:t> И НЕНАЛОГОВЫЕ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3 760,5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21665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1 01 00000 00 0000 000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326,1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129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1 01 02000 01 0000 110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326,1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64556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1 01 02010 01 0000 110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326,1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2582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1 417,0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2582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1 03 02000 01 0000 110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1 417,0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2582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1 03 02040 01 0000 110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Акцизы на бензин, производимый на территории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913,1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17883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1 03 02041 01 0000 110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Акцизы на автомобильный бензин, производимый на территории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913,1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13662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1 03 02042 01 0000 110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Акцизы на прямогонный бензин, производимый на территории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  <a:tr h="75803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1 03 02050 01 0000 110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Акцизы на автомобильный бензин, дизельное топливо, моторные масла для дизельных и (или) карбюраторных (инжекторных) двигателей, производимые на территории Российской Федерации (в части погашения задолженности прошлых лет, образовавшейся до 1 января 2003 года)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9,9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AF2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02" name="Text Box 2897"/>
          <p:cNvSpPr txBox="1">
            <a:spLocks noChangeArrowheads="1"/>
          </p:cNvSpPr>
          <p:nvPr/>
        </p:nvSpPr>
        <p:spPr bwMode="auto">
          <a:xfrm>
            <a:off x="7380312" y="908720"/>
            <a:ext cx="1584325" cy="24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29803" name="Text Box 155"/>
          <p:cNvSpPr txBox="1">
            <a:spLocks noChangeArrowheads="1"/>
          </p:cNvSpPr>
          <p:nvPr/>
        </p:nvSpPr>
        <p:spPr bwMode="auto">
          <a:xfrm>
            <a:off x="539750" y="333375"/>
            <a:ext cx="7704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направления расходования средств бюджета поселения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268760"/>
          <a:ext cx="7776864" cy="5298666"/>
        </p:xfrm>
        <a:graphic>
          <a:graphicData uri="http://schemas.openxmlformats.org/drawingml/2006/table">
            <a:tbl>
              <a:tblPr/>
              <a:tblGrid>
                <a:gridCol w="3888432"/>
                <a:gridCol w="576064"/>
                <a:gridCol w="432048"/>
                <a:gridCol w="792088"/>
                <a:gridCol w="720080"/>
                <a:gridCol w="1368152"/>
              </a:tblGrid>
              <a:tr h="34282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Распределение бюджетных ассигнований 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82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по разделам, подразделам, целевым статьям (муниципальным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405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программам Ковылкинского сельского поселения и </a:t>
                      </a:r>
                      <a:r>
                        <a:rPr lang="ru-RU" sz="1000" b="1" i="0" u="none" strike="noStrike" dirty="0" err="1">
                          <a:latin typeface="Times New Roman"/>
                        </a:rPr>
                        <a:t>непрограммным</a:t>
                      </a:r>
                      <a:r>
                        <a:rPr lang="ru-RU" sz="1000" b="1" i="0" u="none" strike="noStrike" dirty="0">
                          <a:latin typeface="Times New Roman"/>
                        </a:rPr>
                        <a:t> направлениям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405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деятельности), группам (подгруппам) видов расходов классификации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405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расходов бюджета Ковылкинского сельского поселения Тацинского района  на 2016 год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405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7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err="1">
                          <a:latin typeface="Times New Roman"/>
                        </a:rPr>
                        <a:t>Рз</a:t>
                      </a:r>
                      <a:endParaRPr lang="ru-RU" sz="800" b="1" i="0" u="none" strike="noStrike" dirty="0">
                        <a:latin typeface="Times New Roman"/>
                      </a:endParaRP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ПР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ЦСР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ВР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Сумма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94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ВСЕГО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7 132,9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94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4 156,5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1826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02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761,5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398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выплаты по оплате труда работников органов местного самоуправления Ковылкинского сельского поселения по Главе Ковылкинского сельского поселения в рамках обеспечения функционирования Главы Ковылкинского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02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891 00 00110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120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761,5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236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3 072,7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60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выплаты по оплате труда работников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892 00 00110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120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2 575,0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73988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892 00 00190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240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446,0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53868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(Уплата налогов, сборов и иных платежей)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892 00 00190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850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35,0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428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Обеспечение проведения выборов и референдумов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173,8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647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Проведение выборов депутатов Собрания депутатов Ковылкинского сельского поселения в рамках непрограммных расходов органов местного самоуправления Ковылкинского сельского поселения  (Специальные расходы)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992 00 92400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latin typeface="Times New Roman"/>
                        </a:rPr>
                        <a:t>880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latin typeface="Times New Roman"/>
                        </a:rPr>
                        <a:t>173,8</a:t>
                      </a:r>
                    </a:p>
                  </a:txBody>
                  <a:tcPr marL="2962" marR="2962" marT="2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4714884"/>
            <a:ext cx="7215239" cy="862009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755650" y="620713"/>
            <a:ext cx="7848798" cy="5184551"/>
          </a:xfrm>
        </p:spPr>
        <p:txBody>
          <a:bodyPr anchor="b"/>
          <a:lstStyle/>
          <a:p>
            <a:pPr marL="0" indent="0" algn="ctr" eaLnBrk="1" hangingPunct="1"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объем расходов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7132,9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рублей.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политике в 2015-2017 годах и с учетом основных направлений бюджетной и налоговой политики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сельского поселения  на 2016-2017 годы.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2136775"/>
            <a:ext cx="7632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реализацию принятых муниципальных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 предусмотрено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2830,3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рублей,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8" name="Group 64"/>
          <p:cNvGraphicFramePr>
            <a:graphicFrameLocks noGrp="1"/>
          </p:cNvGraphicFramePr>
          <p:nvPr/>
        </p:nvGraphicFramePr>
        <p:xfrm>
          <a:off x="755650" y="1484312"/>
          <a:ext cx="7632773" cy="3816896"/>
        </p:xfrm>
        <a:graphic>
          <a:graphicData uri="http://schemas.openxmlformats.org/drawingml/2006/table">
            <a:tbl>
              <a:tblPr/>
              <a:tblGrid>
                <a:gridCol w="4764669"/>
                <a:gridCol w="1374114"/>
                <a:gridCol w="1493990"/>
              </a:tblGrid>
              <a:tr h="508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2015 год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2016 год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3218,7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2830,3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"Обеспечение качественными жилищно-коммунальными услугами населения Ковылкинского сельского поселения"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413,8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70,0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культуры"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1201,4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800,0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"Охрана окружающей среды и рациональное природопользование"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553,3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524,9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физической культуры и спорта"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транспортной системы"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1031,8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1417,0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0" name="Text Box 65"/>
          <p:cNvSpPr txBox="1">
            <a:spLocks noChangeArrowheads="1"/>
          </p:cNvSpPr>
          <p:nvPr/>
        </p:nvSpPr>
        <p:spPr bwMode="auto">
          <a:xfrm>
            <a:off x="611188" y="333375"/>
            <a:ext cx="799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Муниципальные программы </a:t>
            </a:r>
            <a:r>
              <a:rPr lang="ru-RU" dirty="0" smtClean="0"/>
              <a:t>Ковылкинского </a:t>
            </a:r>
            <a:r>
              <a:rPr lang="ru-RU" dirty="0"/>
              <a:t>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2"/>
          <p:cNvSpPr txBox="1">
            <a:spLocks noChangeArrowheads="1"/>
          </p:cNvSpPr>
          <p:nvPr/>
        </p:nvSpPr>
        <p:spPr bwMode="auto">
          <a:xfrm>
            <a:off x="611188" y="1420813"/>
            <a:ext cx="3889375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dirty="0">
                <a:latin typeface="Arial" charset="0"/>
              </a:rPr>
              <a:t>ДОХОДЫ ФОНДА</a:t>
            </a:r>
            <a:endParaRPr lang="ru-RU" altLang="ru-RU" dirty="0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акцизы на бензин, дизельное топливо, моторное масло;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 smtClean="0">
                <a:latin typeface="Arial" charset="0"/>
              </a:rPr>
              <a:t>субсидии </a:t>
            </a:r>
            <a:r>
              <a:rPr lang="ru-RU" altLang="ru-RU" sz="1600" dirty="0">
                <a:latin typeface="Arial" charset="0"/>
              </a:rPr>
              <a:t>из федерального и регионального дорожного фонда;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прочие доходы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1600" dirty="0">
              <a:latin typeface="Arial" charset="0"/>
            </a:endParaRPr>
          </a:p>
        </p:txBody>
      </p:sp>
      <p:pic>
        <p:nvPicPr>
          <p:cNvPr id="34818" name="Picture 10" descr="дороги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5400000">
            <a:off x="5087655" y="1041136"/>
            <a:ext cx="278511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15"/>
          <p:cNvSpPr txBox="1">
            <a:spLocks noChangeArrowheads="1"/>
          </p:cNvSpPr>
          <p:nvPr/>
        </p:nvSpPr>
        <p:spPr bwMode="auto">
          <a:xfrm>
            <a:off x="4500563" y="4221163"/>
            <a:ext cx="4465637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dirty="0">
                <a:latin typeface="Arial" charset="0"/>
              </a:rPr>
              <a:t>РАСХОДЫ ФОНДА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содержание, ремонт, реконструкция, строительство автомобильных дорог местного значения;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оформление прав собственности на автомобильные дороги местного значения</a:t>
            </a:r>
            <a:r>
              <a:rPr lang="ru-RU" altLang="ru-RU" sz="1600" dirty="0" smtClean="0">
                <a:latin typeface="Arial" charset="0"/>
              </a:rPr>
              <a:t>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 smtClean="0">
                <a:latin typeface="Arial" charset="0"/>
              </a:rPr>
              <a:t>уплата налога на имущество в отношении автомобильных дорог местного значения</a:t>
            </a:r>
            <a:endParaRPr lang="ru-RU" altLang="ru-RU" sz="1600" dirty="0">
              <a:latin typeface="Arial" charset="0"/>
            </a:endParaRP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2195513" y="260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323850" y="260350"/>
            <a:ext cx="849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 в бюджете поселения на </a:t>
            </a:r>
            <a:r>
              <a:rPr lang="ru-RU" dirty="0" smtClean="0"/>
              <a:t>2016 год </a:t>
            </a:r>
            <a:r>
              <a:rPr lang="ru-RU" dirty="0"/>
              <a:t>предусмотрены расходы «Дорожного фонда» в сумме   </a:t>
            </a:r>
            <a:r>
              <a:rPr lang="ru-RU" dirty="0" smtClean="0"/>
              <a:t>1417,0 </a:t>
            </a:r>
            <a:r>
              <a:rPr lang="ru-RU" dirty="0"/>
              <a:t>тыс.рублей</a:t>
            </a:r>
          </a:p>
        </p:txBody>
      </p:sp>
      <p:pic>
        <p:nvPicPr>
          <p:cNvPr id="28673" name="Picture 1" descr="H:\DCIM\124___12\IMG_0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717032"/>
            <a:ext cx="3600000" cy="2699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 cstate="print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Эффективное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2016 год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является обеспечение прозрачности и открытости бюджетного процесса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Для привлечения большего количества жителей поселения к участию в обсуждении вопросов формирования бюджета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Тацинского  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поселения, с основными характеристиками бюджета поселения и результатами его исполнения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     	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971550" y="260648"/>
            <a:ext cx="7712075" cy="633670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/>
              <a:t>Основные понятия и термины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r>
              <a:rPr lang="ru-RU" sz="2000" b="1" dirty="0" smtClean="0"/>
              <a:t>«Бюджет для граждан»</a:t>
            </a:r>
          </a:p>
          <a:p>
            <a:endParaRPr lang="ru-RU" sz="1600" dirty="0" smtClean="0"/>
          </a:p>
          <a:p>
            <a:r>
              <a:rPr lang="ru-RU" sz="1900" b="1" i="1" u="sng" dirty="0" smtClean="0"/>
              <a:t>Бюджет</a:t>
            </a:r>
            <a:r>
              <a:rPr lang="ru-RU" sz="1600" dirty="0" smtClean="0"/>
              <a:t> 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r>
              <a:rPr lang="ru-RU" sz="1900" b="1" i="1" u="sng" dirty="0" smtClean="0"/>
              <a:t>Доходы бюджета</a:t>
            </a:r>
            <a:r>
              <a:rPr lang="ru-RU" sz="1600" dirty="0" smtClean="0"/>
              <a:t> - поступающие в бюджет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600" b="1" dirty="0" smtClean="0"/>
              <a:t>Расходы бюджета</a:t>
            </a:r>
            <a:r>
              <a:rPr lang="ru-RU" sz="1600" dirty="0" smtClean="0"/>
              <a:t> -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800" b="1" i="1" u="sng" dirty="0" smtClean="0"/>
              <a:t>Дефицит бюджета</a:t>
            </a:r>
            <a:r>
              <a:rPr lang="ru-RU" sz="1600" dirty="0" smtClean="0"/>
              <a:t> - превышение расходов бюджета над его доходами.</a:t>
            </a:r>
          </a:p>
          <a:p>
            <a:r>
              <a:rPr lang="ru-RU" sz="1800" b="1" i="1" u="sng" dirty="0" err="1" smtClean="0"/>
              <a:t>Профицит</a:t>
            </a:r>
            <a:r>
              <a:rPr lang="ru-RU" sz="1800" b="1" i="1" u="sng" dirty="0" smtClean="0"/>
              <a:t> бюджета</a:t>
            </a:r>
            <a:r>
              <a:rPr lang="ru-RU" sz="1600" dirty="0" smtClean="0"/>
              <a:t> - превышение доходов бюджета над его расходами.</a:t>
            </a:r>
          </a:p>
          <a:p>
            <a:r>
              <a:rPr lang="ru-RU" sz="1800" b="1" i="1" u="sng" dirty="0" smtClean="0"/>
              <a:t>Бюджетный процесс</a:t>
            </a:r>
            <a:r>
              <a:rPr lang="ru-RU" sz="1800" i="1" u="sng" dirty="0" smtClean="0"/>
              <a:t> </a:t>
            </a:r>
            <a:r>
              <a:rPr lang="ru-RU" sz="1600" dirty="0" smtClean="0"/>
              <a:t>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r>
              <a:rPr lang="ru-RU" sz="2000" b="1" i="1" u="sng" dirty="0" smtClean="0"/>
              <a:t>Межбюджетные трансферты</a:t>
            </a:r>
            <a:r>
              <a:rPr lang="ru-RU" sz="1600" dirty="0" smtClean="0"/>
              <a:t> 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r>
              <a:rPr lang="ru-RU" sz="2000" b="1" i="1" u="sng" dirty="0" smtClean="0"/>
              <a:t>Дотации</a:t>
            </a:r>
            <a:r>
              <a:rPr lang="ru-RU" sz="1600" dirty="0" smtClean="0"/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r>
              <a:rPr lang="ru-RU" sz="2000" b="1" i="1" u="sng" dirty="0" smtClean="0"/>
              <a:t>Главный распорядитель бюджетных средств</a:t>
            </a:r>
            <a:r>
              <a:rPr lang="ru-RU" sz="1600" dirty="0" smtClean="0"/>
              <a:t> - орган государственной власти (государственный орган), </a:t>
            </a:r>
            <a:r>
              <a:rPr lang="ru-RU" sz="1600" dirty="0" err="1" smtClean="0"/>
              <a:t>орган</a:t>
            </a:r>
            <a:r>
              <a:rPr lang="ru-RU" sz="1600" dirty="0" smtClean="0"/>
              <a:t> управления государственным внебюджетным фондом, орган местного самоуправления, орган местной администрации, а также наиболее значимое учреждение науки, образования, культуры и здравоохранения, указанное в ведомственной структуре расходов бюджета, имеющие право распределять бюджетные ассигнования и лимиты бюджетных обязательств между подведомственными распорядителями и (или) получателями бюджетных средств.</a:t>
            </a:r>
          </a:p>
          <a:p>
            <a:r>
              <a:rPr lang="ru-RU" sz="2000" b="1" i="1" u="sng" dirty="0" smtClean="0"/>
              <a:t>Текущий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r>
              <a:rPr lang="ru-RU" sz="2000" b="1" i="1" u="sng" dirty="0" smtClean="0"/>
              <a:t>Очередной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следующий за текущим финансовым годом.</a:t>
            </a:r>
          </a:p>
          <a:p>
            <a:r>
              <a:rPr lang="ru-RU" sz="2000" b="1" i="1" u="sng" dirty="0" smtClean="0"/>
              <a:t>Отчетный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предшествующий текущему финансовому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5" y="332656"/>
            <a:ext cx="3983084" cy="2592288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8313" y="3065463"/>
            <a:ext cx="79740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Каждый житель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 принять участие в обсуждении проекта бюджета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поселения и отчёта о его исполнении</a:t>
            </a:r>
          </a:p>
        </p:txBody>
      </p:sp>
      <p:pic>
        <p:nvPicPr>
          <p:cNvPr id="9217" name="Picture 1" descr="C:\Users\Root-pc\Downloads\sovet-1-kak-otkryt-delo-bezrabotnomu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293096"/>
            <a:ext cx="338437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620713"/>
            <a:ext cx="8064500" cy="5761037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Решение Собрания депутатов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«О бюджете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сформировано  на основе стратегических целей и задач, определенных Бюджетным посланием Президента Российской Федерации о бюджетной политике в 2015-2017 годах, основных направлений бюджетной и налоговой политики Ростовской области на 2016-2017 годы, с учетом прогноза социально-экономического развития Ростовской области и Тацинского района на 2015-2017 годы.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Основными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целями, поставленными Бюджетным посланием Президента Российской Федерации, являются обеспечение долгосрочной сбалансированности и устойчивости бюджетной системы как базового принципа ответственной бюджетной политики при безусловном исполнении всех обязательств государства, выполнение задач, поставленных в указах Президента Российской Федерации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 Решение о бюджете поселения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сформировано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учетом применения  программной классификации расходов, в том числе в части отражения в составе целевых статей расходов, которые формируются в рамках муниципальных программ, и расходов в соответствии с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непрограммными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направлениями деятельности, не включенными в муниципальные программы. В рамках утвержденных программ консолидированы мероприятия по достижению целей и решению задач соответствующих направлений социально-экономического развития поселения.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188" y="620713"/>
            <a:ext cx="8064500" cy="5761037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Главной идеологией бюджетной политики традиционно остается улучшение условий жизни жителей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Ростовской области на период до 2020 года.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Показатели бюджета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представлены в решении о бюджете в соответствии с бюджетной классификацией.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1"/>
          <p:cNvSpPr>
            <a:spLocks noChangeArrowheads="1"/>
          </p:cNvSpPr>
          <p:nvPr/>
        </p:nvSpPr>
        <p:spPr bwMode="auto">
          <a:xfrm>
            <a:off x="755650" y="549275"/>
            <a:ext cx="79930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b="1" u="sng" dirty="0" smtClean="0">
                <a:latin typeface="Arial" charset="0"/>
              </a:rPr>
              <a:t>Бюджетная классификация Российской Федерации</a:t>
            </a:r>
            <a:r>
              <a:rPr lang="ru-RU" altLang="ru-RU" sz="1400" dirty="0" smtClean="0">
                <a:latin typeface="Arial" charset="0"/>
              </a:rPr>
              <a:t> – группировка доходов,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расходов и источников финансирования дефицитов бюджетов бюджетной системы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Российской Федерации, используемая для составления и исполнения бюджетов,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составления бюджетной отчётности, обеспечивающей сопоставимость показателей бюджетов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бюджетной системы Российской Федерации (статья 18 Бюджетного Кодекса)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 algn="ctr"/>
            <a:endParaRPr lang="ru-RU" altLang="ru-RU" sz="1400" dirty="0">
              <a:latin typeface="Arial" charset="0"/>
            </a:endParaRPr>
          </a:p>
        </p:txBody>
      </p:sp>
      <p:sp>
        <p:nvSpPr>
          <p:cNvPr id="23554" name="Line 183"/>
          <p:cNvSpPr>
            <a:spLocks noChangeShapeType="1"/>
          </p:cNvSpPr>
          <p:nvPr/>
        </p:nvSpPr>
        <p:spPr bwMode="auto">
          <a:xfrm>
            <a:off x="298450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Line 198"/>
          <p:cNvSpPr>
            <a:spLocks noChangeShapeType="1"/>
          </p:cNvSpPr>
          <p:nvPr/>
        </p:nvSpPr>
        <p:spPr bwMode="auto">
          <a:xfrm>
            <a:off x="408305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6" name="Line 583"/>
          <p:cNvSpPr>
            <a:spLocks noChangeShapeType="1"/>
          </p:cNvSpPr>
          <p:nvPr/>
        </p:nvSpPr>
        <p:spPr bwMode="auto">
          <a:xfrm>
            <a:off x="298450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Line 598"/>
          <p:cNvSpPr>
            <a:spLocks noChangeShapeType="1"/>
          </p:cNvSpPr>
          <p:nvPr/>
        </p:nvSpPr>
        <p:spPr bwMode="auto">
          <a:xfrm>
            <a:off x="408305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43608" y="3284984"/>
          <a:ext cx="7416824" cy="2088232"/>
        </p:xfrm>
        <a:graphic>
          <a:graphicData uri="http://schemas.openxmlformats.org/drawingml/2006/table">
            <a:tbl>
              <a:tblPr/>
              <a:tblGrid>
                <a:gridCol w="280730"/>
                <a:gridCol w="280071"/>
                <a:gridCol w="187154"/>
                <a:gridCol w="279412"/>
                <a:gridCol w="280730"/>
                <a:gridCol w="375625"/>
                <a:gridCol w="467885"/>
                <a:gridCol w="280071"/>
                <a:gridCol w="266891"/>
                <a:gridCol w="387487"/>
                <a:gridCol w="375625"/>
                <a:gridCol w="375625"/>
                <a:gridCol w="466566"/>
                <a:gridCol w="461294"/>
                <a:gridCol w="358491"/>
                <a:gridCol w="358491"/>
                <a:gridCol w="316315"/>
                <a:gridCol w="466566"/>
                <a:gridCol w="467885"/>
                <a:gridCol w="683910"/>
              </a:tblGrid>
              <a:tr h="219794">
                <a:tc gridSpan="2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Новая структура кода классификации расходов бюджетов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802">
                <a:tc rowSpan="2" gridSpan="3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Главный распорядитель бюджет-ных средств</a:t>
                      </a: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подраздела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 целевой статьи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вида расходов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5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4135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Программная (непрограммная) статья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350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расходов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подгруппа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элемент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27584" y="1700808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связи с внесенными изменениями в Бюджетный кодекс Российской Федерации из структуры кодов бюджетной классификации (доходов, расходов и источников финансирования дефицита бюджета) исключены коды классификации операций сектора государственного управления (далее - КОСГУ).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eaLnBrk="0" hangingPunct="0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формировании кодов классификации расходов бюджетов используется единая двадцатизначная разрядность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914400" y="14128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Arial" charset="0"/>
              </a:rPr>
              <a:t>ПРИНЦИП разграничения</a:t>
            </a:r>
            <a:r>
              <a:rPr lang="ru-RU" altLang="ru-RU">
                <a:latin typeface="Arial" charset="0"/>
              </a:rPr>
              <a:t> доходов, расходов и источников финансирования дефицита бюджета</a:t>
            </a:r>
          </a:p>
        </p:txBody>
      </p:sp>
      <p:sp>
        <p:nvSpPr>
          <p:cNvPr id="24579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24580" name="Text Box 12"/>
          <p:cNvSpPr txBox="1">
            <a:spLocks noChangeArrowheads="1"/>
          </p:cNvSpPr>
          <p:nvPr/>
        </p:nvSpPr>
        <p:spPr bwMode="auto">
          <a:xfrm>
            <a:off x="830263" y="4149725"/>
            <a:ext cx="76327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доходов </a:t>
            </a:r>
            <a:r>
              <a:rPr lang="ru-RU" altLang="ru-RU" sz="1600">
                <a:latin typeface="Arial" charset="0"/>
              </a:rPr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расходов</a:t>
            </a:r>
            <a:r>
              <a:rPr lang="ru-RU" altLang="ru-RU" sz="1600">
                <a:latin typeface="Arial" charset="0"/>
              </a:rPr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24581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2184400"/>
            <a:ext cx="2624138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68144" y="2060848"/>
            <a:ext cx="2795587" cy="209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25602" name="Rectangle 19"/>
          <p:cNvSpPr>
            <a:spLocks noChangeArrowheads="1"/>
          </p:cNvSpPr>
          <p:nvPr/>
        </p:nvSpPr>
        <p:spPr bwMode="auto">
          <a:xfrm>
            <a:off x="871538" y="3511550"/>
            <a:ext cx="2305050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Поступления от уплаты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налогов, установленных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Налоговым Кодексом РФ: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 на доходы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акцизы;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совокупный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доход;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имущество;</a:t>
            </a:r>
          </a:p>
          <a:p>
            <a:pPr>
              <a:buFontTx/>
              <a:buChar char="-"/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Госпошлина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-Доходы от уплаты 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акцизов на ГСМ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>
              <a:buFontTx/>
              <a:buChar char="-"/>
            </a:pPr>
            <a:endParaRPr lang="ru-RU" altLang="ru-RU" sz="14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3" name="Rectangle 20"/>
          <p:cNvSpPr>
            <a:spLocks noChangeArrowheads="1"/>
          </p:cNvSpPr>
          <p:nvPr/>
        </p:nvSpPr>
        <p:spPr bwMode="auto">
          <a:xfrm>
            <a:off x="3549650" y="3505200"/>
            <a:ext cx="2663825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Платежи, установленные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законодательством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Российской Федерации: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доходы от использования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-доходы от реализации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штрафы за нарушение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законодательства;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-прочие неналоговые доходы</a:t>
            </a:r>
          </a:p>
        </p:txBody>
      </p:sp>
      <p:sp>
        <p:nvSpPr>
          <p:cNvPr id="25604" name="Rectangle 21"/>
          <p:cNvSpPr>
            <a:spLocks noChangeArrowheads="1"/>
          </p:cNvSpPr>
          <p:nvPr/>
        </p:nvSpPr>
        <p:spPr bwMode="auto">
          <a:xfrm>
            <a:off x="6372225" y="3500438"/>
            <a:ext cx="2401888" cy="28082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Поступления от других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 бюджетов (межбюджетные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трансферты),организаций,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граждан (кроме налоговых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07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8500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39515" y="1240483"/>
            <a:ext cx="7772400" cy="2044699"/>
            <a:chOff x="410" y="705"/>
            <a:chExt cx="4236" cy="1288"/>
          </a:xfrm>
          <a:blipFill>
            <a:blip r:embed="rId2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2400">
                  <a:latin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Безвозмездные </a:t>
              </a:r>
            </a:p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поступления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1217</TotalTime>
  <Words>1276</Words>
  <Application>Microsoft Office PowerPoint</Application>
  <PresentationFormat>Экран (4:3)</PresentationFormat>
  <Paragraphs>288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Склон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</vt:lpstr>
      <vt:lpstr>Слайд 13</vt:lpstr>
      <vt:lpstr>   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Root-pc</cp:lastModifiedBy>
  <cp:revision>142</cp:revision>
  <cp:lastPrinted>2014-05-13T11:35:02Z</cp:lastPrinted>
  <dcterms:created xsi:type="dcterms:W3CDTF">2014-05-12T16:47:43Z</dcterms:created>
  <dcterms:modified xsi:type="dcterms:W3CDTF">2016-01-22T13:19:21Z</dcterms:modified>
</cp:coreProperties>
</file>