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79" r:id="rId18"/>
    <p:sldId id="275" r:id="rId19"/>
    <p:sldId id="277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1839" autoAdjust="0"/>
  </p:normalViewPr>
  <p:slideViewPr>
    <p:cSldViewPr>
      <p:cViewPr varScale="1">
        <p:scale>
          <a:sx n="107" d="100"/>
          <a:sy n="107" d="100"/>
        </p:scale>
        <p:origin x="-16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61FDD-AE18-4E40-8B1E-9DC8E8C02476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3B2944-B2AB-40D6-BE25-9EC7487A4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1E913-D36B-4DF1-9732-4DED9034A39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07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A938-7EDE-4F49-9C96-8AC32EF2C7E0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A78EF-363C-4100-BF08-3B6D9CB11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3BED9-7779-4702-82A6-3F0807B50AD9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6B6B-8165-4B83-A2D2-05EBFA116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8BC45-D29E-4954-8E7F-8372037E2A03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ECC2-3615-46CF-BF30-BCF62756C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E4B20-212B-4B80-BB61-C496C9DC6B39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B7C5C-FCC3-484C-82A9-B961926EF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B100-55DC-4C12-A727-C60CEBA981A8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4C1DD-862A-4D98-9AE3-13F5F1A57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ADB44-3F62-4343-96A9-A7D06BE5E512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CD55-29E3-4EB1-BC6E-25E8FE6C7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790C-4450-4713-9A48-48927C5F43F8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2396B-1856-4178-9AB1-D94FDBFB4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5F272-0110-41D5-B547-96745DF01521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1CE56-9B26-4B8F-9486-6828E209D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91B1-D1D5-44D8-88CE-BBA5D91F0444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0E526-E721-4DF3-912B-ADF05F809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F6304-84A1-4D1D-965D-6D47BCE34539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7413F-0A64-44AF-9D24-26658FCA1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14B97-804D-4561-AA86-8FC4897AB30A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EAC0E-77E7-423E-B9A3-04EFCEC16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59747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48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49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0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1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2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3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4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5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6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7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8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59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60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761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97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97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3BEBB40-CB4A-4DE9-AD16-33B28145AE9C}" type="datetimeFigureOut">
              <a:rPr lang="ru-RU"/>
              <a:pPr>
                <a:defRPr/>
              </a:pPr>
              <a:t>21.01.2015</a:t>
            </a:fld>
            <a:endParaRPr lang="ru-RU"/>
          </a:p>
        </p:txBody>
      </p:sp>
      <p:sp>
        <p:nvSpPr>
          <p:cNvPr id="1597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139BF69-C715-4708-A558-DC1ED5BD7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9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Microsoft_Office_Excel2.xls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8888" y="4149725"/>
            <a:ext cx="6400800" cy="1233488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dirty="0"/>
              <a:t>  Решение Собрания депутатов </a:t>
            </a:r>
            <a:endParaRPr lang="ru-RU" sz="1500" dirty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dirty="0" smtClean="0">
                <a:latin typeface="Arial" charset="0"/>
              </a:rPr>
              <a:t>Ковылкинского</a:t>
            </a:r>
            <a:r>
              <a:rPr lang="ru-RU" sz="1500" b="1" dirty="0" smtClean="0"/>
              <a:t> </a:t>
            </a:r>
            <a:r>
              <a:rPr lang="ru-RU" sz="1500" b="1" dirty="0"/>
              <a:t>сельского поселения  от </a:t>
            </a:r>
            <a:r>
              <a:rPr lang="en-US" sz="1500" b="1" dirty="0"/>
              <a:t>26</a:t>
            </a:r>
            <a:r>
              <a:rPr lang="ru-RU" sz="1500" b="1" dirty="0"/>
              <a:t>.12.201</a:t>
            </a:r>
            <a:r>
              <a:rPr lang="en-US" sz="1500" b="1" dirty="0"/>
              <a:t>4</a:t>
            </a:r>
            <a:r>
              <a:rPr lang="ru-RU" sz="1500" b="1" dirty="0"/>
              <a:t>г. № </a:t>
            </a:r>
            <a:r>
              <a:rPr lang="en-US" sz="1500" b="1" dirty="0"/>
              <a:t>75</a:t>
            </a:r>
            <a:endParaRPr lang="ru-RU" sz="1500" dirty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dirty="0"/>
              <a:t>«О бюджете </a:t>
            </a:r>
            <a:r>
              <a:rPr lang="ru-RU" sz="1500" b="1" dirty="0" smtClean="0"/>
              <a:t>Ковылкинского</a:t>
            </a:r>
            <a:r>
              <a:rPr lang="ru-RU" sz="1500" b="1" dirty="0" smtClean="0">
                <a:latin typeface="Arial" charset="0"/>
              </a:rPr>
              <a:t> </a:t>
            </a:r>
            <a:r>
              <a:rPr lang="ru-RU" sz="1500" b="1" dirty="0" smtClean="0"/>
              <a:t> </a:t>
            </a:r>
            <a:r>
              <a:rPr lang="ru-RU" sz="1500" b="1" dirty="0"/>
              <a:t>сельского поселения </a:t>
            </a:r>
            <a:r>
              <a:rPr lang="ru-RU" sz="1500" b="1" dirty="0">
                <a:latin typeface="Arial" charset="0"/>
              </a:rPr>
              <a:t>Тацинского</a:t>
            </a:r>
            <a:r>
              <a:rPr lang="ru-RU" sz="1500" b="1" dirty="0"/>
              <a:t> района</a:t>
            </a:r>
            <a:endParaRPr lang="ru-RU" sz="1500" dirty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b="1" dirty="0"/>
              <a:t> на 201</a:t>
            </a:r>
            <a:r>
              <a:rPr lang="ru-RU" sz="1500" b="1" dirty="0">
                <a:latin typeface="Arial" charset="0"/>
              </a:rPr>
              <a:t>5</a:t>
            </a:r>
            <a:r>
              <a:rPr lang="ru-RU" sz="1500" b="1" dirty="0"/>
              <a:t> год и на плановый период 201</a:t>
            </a:r>
            <a:r>
              <a:rPr lang="ru-RU" sz="1500" b="1" dirty="0">
                <a:latin typeface="Arial" charset="0"/>
              </a:rPr>
              <a:t>6</a:t>
            </a:r>
            <a:r>
              <a:rPr lang="ru-RU" sz="1500" b="1" dirty="0"/>
              <a:t>-201</a:t>
            </a:r>
            <a:r>
              <a:rPr lang="ru-RU" sz="1500" b="1" dirty="0">
                <a:latin typeface="Arial" charset="0"/>
              </a:rPr>
              <a:t>7</a:t>
            </a:r>
            <a:r>
              <a:rPr lang="ru-RU" sz="1500" b="1" dirty="0"/>
              <a:t> годов» </a:t>
            </a:r>
            <a:endParaRPr lang="ru-RU" sz="1500" dirty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500" dirty="0"/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66913"/>
            <a:ext cx="2886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1565" y="878557"/>
            <a:ext cx="9164971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1"/>
          <p:cNvSpPr>
            <a:spLocks noChangeArrowheads="1"/>
          </p:cNvSpPr>
          <p:nvPr/>
        </p:nvSpPr>
        <p:spPr bwMode="auto">
          <a:xfrm>
            <a:off x="755650" y="549275"/>
            <a:ext cx="79930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>
                <a:latin typeface="Arial" charset="0"/>
              </a:rPr>
              <a:t>Бюджетная классификация Российской Федерации</a:t>
            </a:r>
            <a:r>
              <a:rPr lang="ru-RU" altLang="ru-RU" sz="1400">
                <a:latin typeface="Arial" charset="0"/>
              </a:rPr>
              <a:t> – группировка доходов,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>
                <a:latin typeface="Arial" charset="0"/>
              </a:rPr>
              <a:t>расходов и источников финансирования дефицитов бюджетов бюджетной системы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>
                <a:latin typeface="Arial" charset="0"/>
              </a:rPr>
              <a:t>Российской Федерации, используемая для составления и исполнения бюджетов,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>
                <a:latin typeface="Arial" charset="0"/>
              </a:rPr>
              <a:t> составления бюджетной отчётности, обеспечивающей сопоставимость показателей бюджетов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>
                <a:latin typeface="Arial" charset="0"/>
              </a:rPr>
              <a:t> бюджетной системы Российской Федерации (статья 18 Бюджетного Кодекса)</a:t>
            </a:r>
          </a:p>
          <a:p>
            <a:pPr algn="ctr"/>
            <a:endParaRPr lang="ru-RU" altLang="ru-RU" sz="1400">
              <a:latin typeface="Arial" charset="0"/>
            </a:endParaRPr>
          </a:p>
        </p:txBody>
      </p:sp>
      <p:sp>
        <p:nvSpPr>
          <p:cNvPr id="23554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 noGrp="1"/>
          </p:cNvGraphicFramePr>
          <p:nvPr/>
        </p:nvGraphicFramePr>
        <p:xfrm>
          <a:off x="827088" y="2062163"/>
          <a:ext cx="7848600" cy="2160588"/>
        </p:xfrm>
        <a:graphic>
          <a:graphicData uri="http://schemas.openxmlformats.org/drawingml/2006/table">
            <a:tbl>
              <a:tblPr/>
              <a:tblGrid>
                <a:gridCol w="388937"/>
                <a:gridCol w="390525"/>
                <a:gridCol w="387350"/>
                <a:gridCol w="344488"/>
                <a:gridCol w="360362"/>
                <a:gridCol w="431800"/>
                <a:gridCol w="431800"/>
                <a:gridCol w="217488"/>
                <a:gridCol w="214312"/>
                <a:gridCol w="360363"/>
                <a:gridCol w="360362"/>
                <a:gridCol w="360363"/>
                <a:gridCol w="360362"/>
                <a:gridCol w="358775"/>
                <a:gridCol w="360363"/>
                <a:gridCol w="360362"/>
                <a:gridCol w="360363"/>
                <a:gridCol w="576262"/>
                <a:gridCol w="719138"/>
                <a:gridCol w="504825"/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</a:tr>
            </a:tbl>
          </a:graphicData>
        </a:graphic>
      </p:graphicFrame>
      <p:sp>
        <p:nvSpPr>
          <p:cNvPr id="23615" name="AutoShape 1241"/>
          <p:cNvSpPr>
            <a:spLocks noChangeArrowheads="1"/>
          </p:cNvSpPr>
          <p:nvPr/>
        </p:nvSpPr>
        <p:spPr bwMode="auto">
          <a:xfrm>
            <a:off x="1641475" y="4237038"/>
            <a:ext cx="1068388" cy="1217612"/>
          </a:xfrm>
          <a:prstGeom prst="parallelogram">
            <a:avLst>
              <a:gd name="adj" fmla="val 3290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Arial" charset="0"/>
              </a:rPr>
              <a:t>Разделы </a:t>
            </a:r>
          </a:p>
          <a:p>
            <a:pPr algn="ctr"/>
            <a:r>
              <a:rPr lang="ru-RU" altLang="ru-RU" sz="900">
                <a:latin typeface="Arial" charset="0"/>
              </a:rPr>
              <a:t>определяют</a:t>
            </a:r>
          </a:p>
          <a:p>
            <a:pPr algn="ctr"/>
            <a:r>
              <a:rPr lang="ru-RU" altLang="ru-RU" sz="900">
                <a:latin typeface="Arial" charset="0"/>
              </a:rPr>
              <a:t>отраслевое </a:t>
            </a:r>
          </a:p>
          <a:p>
            <a:pPr algn="ctr"/>
            <a:r>
              <a:rPr lang="ru-RU" altLang="ru-RU" sz="900">
                <a:latin typeface="Arial" charset="0"/>
              </a:rPr>
              <a:t>направление</a:t>
            </a:r>
          </a:p>
          <a:p>
            <a:pPr algn="ctr"/>
            <a:r>
              <a:rPr lang="ru-RU" altLang="ru-RU" sz="900">
                <a:latin typeface="Arial" charset="0"/>
              </a:rPr>
              <a:t>расходов</a:t>
            </a:r>
          </a:p>
        </p:txBody>
      </p:sp>
      <p:sp>
        <p:nvSpPr>
          <p:cNvPr id="23616" name="AutoShape 1242"/>
          <p:cNvSpPr>
            <a:spLocks noChangeArrowheads="1"/>
          </p:cNvSpPr>
          <p:nvPr/>
        </p:nvSpPr>
        <p:spPr bwMode="auto">
          <a:xfrm>
            <a:off x="2373313" y="4227513"/>
            <a:ext cx="1222375" cy="1223962"/>
          </a:xfrm>
          <a:prstGeom prst="parallelogram">
            <a:avLst>
              <a:gd name="adj" fmla="val 2766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Arial" charset="0"/>
              </a:rPr>
              <a:t>Подразделы</a:t>
            </a:r>
          </a:p>
          <a:p>
            <a:pPr algn="ctr"/>
            <a:r>
              <a:rPr lang="ru-RU" altLang="ru-RU" sz="900">
                <a:latin typeface="Arial" charset="0"/>
              </a:rPr>
              <a:t>детализируют</a:t>
            </a:r>
          </a:p>
          <a:p>
            <a:pPr algn="ctr"/>
            <a:r>
              <a:rPr lang="ru-RU" altLang="ru-RU" sz="900">
                <a:latin typeface="Arial" charset="0"/>
              </a:rPr>
              <a:t>направления </a:t>
            </a:r>
          </a:p>
          <a:p>
            <a:pPr algn="ctr"/>
            <a:r>
              <a:rPr lang="ru-RU" altLang="ru-RU" sz="900">
                <a:latin typeface="Arial" charset="0"/>
              </a:rPr>
              <a:t>в разделах</a:t>
            </a:r>
          </a:p>
        </p:txBody>
      </p:sp>
      <p:sp>
        <p:nvSpPr>
          <p:cNvPr id="23617" name="AutoShape 1245"/>
          <p:cNvSpPr>
            <a:spLocks noChangeArrowheads="1"/>
          </p:cNvSpPr>
          <p:nvPr/>
        </p:nvSpPr>
        <p:spPr bwMode="auto">
          <a:xfrm>
            <a:off x="523875" y="4227513"/>
            <a:ext cx="1455738" cy="1223962"/>
          </a:xfrm>
          <a:prstGeom prst="parallelogram">
            <a:avLst>
              <a:gd name="adj" fmla="val 2463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Arial" charset="0"/>
              </a:rPr>
              <a:t>Уникальный </a:t>
            </a:r>
          </a:p>
          <a:p>
            <a:pPr algn="ctr"/>
            <a:r>
              <a:rPr lang="ru-RU" altLang="ru-RU" sz="900">
                <a:latin typeface="Arial" charset="0"/>
              </a:rPr>
              <a:t>код для каждого</a:t>
            </a:r>
          </a:p>
          <a:p>
            <a:pPr algn="ctr"/>
            <a:r>
              <a:rPr lang="ru-RU" altLang="ru-RU" sz="900">
                <a:latin typeface="Arial" charset="0"/>
              </a:rPr>
              <a:t> ГРБС</a:t>
            </a:r>
          </a:p>
        </p:txBody>
      </p:sp>
      <p:sp>
        <p:nvSpPr>
          <p:cNvPr id="23618" name="AutoShape 1249"/>
          <p:cNvSpPr>
            <a:spLocks noChangeArrowheads="1"/>
          </p:cNvSpPr>
          <p:nvPr/>
        </p:nvSpPr>
        <p:spPr bwMode="auto">
          <a:xfrm>
            <a:off x="3233738" y="4227513"/>
            <a:ext cx="2590800" cy="1217612"/>
          </a:xfrm>
          <a:prstGeom prst="parallelogram">
            <a:avLst>
              <a:gd name="adj" fmla="val 28429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Arial" charset="0"/>
              </a:rPr>
              <a:t>Целевые статьи обеспечивают</a:t>
            </a:r>
          </a:p>
          <a:p>
            <a:pPr algn="ctr"/>
            <a:r>
              <a:rPr lang="ru-RU" altLang="ru-RU" sz="900">
                <a:latin typeface="Arial" charset="0"/>
              </a:rPr>
              <a:t>привязку бюджетных ассигнований</a:t>
            </a:r>
          </a:p>
          <a:p>
            <a:pPr algn="ctr"/>
            <a:r>
              <a:rPr lang="ru-RU" altLang="ru-RU" sz="900">
                <a:latin typeface="Arial" charset="0"/>
              </a:rPr>
              <a:t>к конкретным программам, </a:t>
            </a:r>
          </a:p>
          <a:p>
            <a:pPr algn="ctr"/>
            <a:r>
              <a:rPr lang="ru-RU" altLang="ru-RU" sz="900">
                <a:latin typeface="Arial" charset="0"/>
              </a:rPr>
              <a:t>направлениям деятельности</a:t>
            </a:r>
          </a:p>
          <a:p>
            <a:pPr algn="ctr"/>
            <a:r>
              <a:rPr lang="ru-RU" altLang="ru-RU" sz="900">
                <a:latin typeface="Arial" charset="0"/>
              </a:rPr>
              <a:t>субъектов бюджетного</a:t>
            </a:r>
          </a:p>
          <a:p>
            <a:pPr algn="ctr"/>
            <a:r>
              <a:rPr lang="ru-RU" altLang="ru-RU" sz="900">
                <a:latin typeface="Arial" charset="0"/>
              </a:rPr>
              <a:t>планирования и участников</a:t>
            </a:r>
          </a:p>
          <a:p>
            <a:pPr algn="ctr"/>
            <a:r>
              <a:rPr lang="ru-RU" altLang="ru-RU" sz="900">
                <a:latin typeface="Arial" charset="0"/>
              </a:rPr>
              <a:t>бюджетного процесса</a:t>
            </a:r>
          </a:p>
          <a:p>
            <a:pPr algn="ctr"/>
            <a:r>
              <a:rPr lang="ru-RU" altLang="ru-RU" sz="900">
                <a:latin typeface="Arial" charset="0"/>
              </a:rPr>
              <a:t>в рамках подразделов</a:t>
            </a:r>
          </a:p>
        </p:txBody>
      </p:sp>
      <p:sp>
        <p:nvSpPr>
          <p:cNvPr id="23619" name="AutoShape 1250"/>
          <p:cNvSpPr>
            <a:spLocks noChangeArrowheads="1"/>
          </p:cNvSpPr>
          <p:nvPr/>
        </p:nvSpPr>
        <p:spPr bwMode="auto">
          <a:xfrm>
            <a:off x="5364163" y="422275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Arial" charset="0"/>
              </a:rPr>
              <a:t>Виды расходов</a:t>
            </a:r>
          </a:p>
          <a:p>
            <a:pPr algn="ctr"/>
            <a:r>
              <a:rPr lang="ru-RU" altLang="ru-RU" sz="900">
                <a:latin typeface="Arial" charset="0"/>
              </a:rPr>
              <a:t>Указывают вид</a:t>
            </a:r>
          </a:p>
          <a:p>
            <a:pPr algn="ctr"/>
            <a:r>
              <a:rPr lang="ru-RU" altLang="ru-RU" sz="900">
                <a:latin typeface="Arial" charset="0"/>
              </a:rPr>
              <a:t>Бюджетных </a:t>
            </a:r>
          </a:p>
          <a:p>
            <a:pPr algn="ctr"/>
            <a:r>
              <a:rPr lang="ru-RU" altLang="ru-RU" sz="900">
                <a:latin typeface="Arial" charset="0"/>
              </a:rPr>
              <a:t>ассигнований</a:t>
            </a:r>
          </a:p>
        </p:txBody>
      </p:sp>
      <p:sp>
        <p:nvSpPr>
          <p:cNvPr id="23620" name="AutoShape 1251"/>
          <p:cNvSpPr>
            <a:spLocks noChangeArrowheads="1"/>
          </p:cNvSpPr>
          <p:nvPr/>
        </p:nvSpPr>
        <p:spPr bwMode="auto">
          <a:xfrm>
            <a:off x="6516688" y="4221163"/>
            <a:ext cx="2160587" cy="1223962"/>
          </a:xfrm>
          <a:prstGeom prst="parallelogram">
            <a:avLst>
              <a:gd name="adj" fmla="val 29690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>
                <a:latin typeface="Arial" charset="0"/>
              </a:rPr>
              <a:t>КОСГУ отражает </a:t>
            </a:r>
          </a:p>
          <a:p>
            <a:pPr algn="ctr"/>
            <a:r>
              <a:rPr lang="ru-RU" altLang="ru-RU" sz="900">
                <a:latin typeface="Arial" charset="0"/>
              </a:rPr>
              <a:t>экономическое содержание</a:t>
            </a:r>
          </a:p>
          <a:p>
            <a:pPr algn="ctr"/>
            <a:r>
              <a:rPr lang="ru-RU" altLang="ru-RU" sz="900">
                <a:latin typeface="Arial" charset="0"/>
              </a:rPr>
              <a:t>операций государственного</a:t>
            </a:r>
          </a:p>
          <a:p>
            <a:pPr algn="ctr"/>
            <a:r>
              <a:rPr lang="ru-RU" altLang="ru-RU" sz="900">
                <a:latin typeface="Arial" charset="0"/>
              </a:rPr>
              <a:t>сектора. В решении</a:t>
            </a:r>
          </a:p>
          <a:p>
            <a:pPr algn="ctr"/>
            <a:r>
              <a:rPr lang="ru-RU" altLang="ru-RU" sz="900">
                <a:latin typeface="Arial" charset="0"/>
              </a:rPr>
              <a:t>о бюджете не </a:t>
            </a:r>
          </a:p>
          <a:p>
            <a:pPr algn="ctr"/>
            <a:r>
              <a:rPr lang="ru-RU" altLang="ru-RU" sz="900">
                <a:latin typeface="Arial" charset="0"/>
              </a:rPr>
              <a:t>применяется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Arial" charset="0"/>
              </a:rPr>
              <a:t>ПРИНЦИП разграничения</a:t>
            </a:r>
            <a:r>
              <a:rPr lang="ru-RU" altLang="ru-RU">
                <a:latin typeface="Arial" charset="0"/>
              </a:rPr>
              <a:t> доходов, расходов и источников финансирования дефицита бюджета</a:t>
            </a:r>
          </a:p>
        </p:txBody>
      </p:sp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Разграничение </a:t>
            </a:r>
            <a:r>
              <a:rPr lang="ru-RU" altLang="ru-RU" sz="1600" b="1" u="sng">
                <a:latin typeface="Arial" charset="0"/>
              </a:rPr>
              <a:t>доходов </a:t>
            </a:r>
            <a:r>
              <a:rPr lang="ru-RU" altLang="ru-RU" sz="1600">
                <a:latin typeface="Arial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>
                <a:latin typeface="Arial" charset="0"/>
              </a:rPr>
              <a:t>Разграничение </a:t>
            </a:r>
            <a:r>
              <a:rPr lang="ru-RU" altLang="ru-RU" sz="1600" b="1" u="sng">
                <a:latin typeface="Arial" charset="0"/>
              </a:rPr>
              <a:t>расходов</a:t>
            </a:r>
            <a:r>
              <a:rPr lang="ru-RU" altLang="ru-RU" sz="1600">
                <a:latin typeface="Arial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24581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0" y="2184400"/>
            <a:ext cx="26241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25602" name="Rectangle 19"/>
          <p:cNvSpPr>
            <a:spLocks noChangeArrowheads="1"/>
          </p:cNvSpPr>
          <p:nvPr/>
        </p:nvSpPr>
        <p:spPr bwMode="auto">
          <a:xfrm>
            <a:off x="871538" y="3511550"/>
            <a:ext cx="2305050" cy="280828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Поступления от уплаты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налогов, установленных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Налоговым Кодексом РФ: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-налог на доходы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акцизы;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-налоги на совокупный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 доход;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-налоги на имущество;</a:t>
            </a:r>
          </a:p>
          <a:p>
            <a:pPr>
              <a:buFontTx/>
              <a:buChar char="-"/>
            </a:pPr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Госпошлина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-Доходы от уплаты 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акцизов на ГСМ</a:t>
            </a:r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>
              <a:buFontTx/>
              <a:buChar char="-"/>
            </a:pPr>
            <a:endParaRPr lang="ru-RU" altLang="ru-RU" sz="14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3" name="Rectangle 20"/>
          <p:cNvSpPr>
            <a:spLocks noChangeArrowheads="1"/>
          </p:cNvSpPr>
          <p:nvPr/>
        </p:nvSpPr>
        <p:spPr bwMode="auto">
          <a:xfrm>
            <a:off x="3549650" y="3505200"/>
            <a:ext cx="2663825" cy="2808288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Платежи, установленные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 законодательством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Российской Федерации: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--</a:t>
            </a:r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доходы от использования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муниципального имущества;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-доходы от реализации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муниципального имущества;</a:t>
            </a:r>
          </a:p>
          <a:p>
            <a:r>
              <a:rPr lang="ru-RU" altLang="ru-RU" sz="1400" dirty="0" smtClean="0">
                <a:solidFill>
                  <a:srgbClr val="000000"/>
                </a:solidFill>
                <a:latin typeface="Arial" charset="0"/>
              </a:rPr>
              <a:t>-</a:t>
            </a:r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штрафы за нарушение 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законодательства;</a:t>
            </a:r>
          </a:p>
          <a:p>
            <a:r>
              <a:rPr lang="ru-RU" altLang="ru-RU" sz="1400" dirty="0">
                <a:solidFill>
                  <a:srgbClr val="000000"/>
                </a:solidFill>
                <a:latin typeface="Arial" charset="0"/>
              </a:rPr>
              <a:t>-прочие неналоговые доходы</a:t>
            </a:r>
          </a:p>
        </p:txBody>
      </p:sp>
      <p:sp>
        <p:nvSpPr>
          <p:cNvPr id="25604" name="Rectangle 21"/>
          <p:cNvSpPr>
            <a:spLocks noChangeArrowheads="1"/>
          </p:cNvSpPr>
          <p:nvPr/>
        </p:nvSpPr>
        <p:spPr bwMode="auto">
          <a:xfrm>
            <a:off x="6372225" y="3500438"/>
            <a:ext cx="2401888" cy="280828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Поступления от других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 бюджетов (межбюджетные 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трансферты),организаций, 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граждан (кроме налоговых</a:t>
            </a:r>
          </a:p>
          <a:p>
            <a:pPr algn="ctr"/>
            <a:r>
              <a:rPr lang="ru-RU" altLang="ru-RU" sz="1400" b="1">
                <a:solidFill>
                  <a:srgbClr val="000000"/>
                </a:solidFill>
                <a:latin typeface="Arial" charset="0"/>
              </a:rPr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07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8500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39515" y="1240483"/>
            <a:ext cx="7772400" cy="2044699"/>
            <a:chOff x="410" y="705"/>
            <a:chExt cx="4236" cy="1288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2400">
                  <a:latin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Безвозмездные </a:t>
              </a:r>
            </a:p>
            <a:p>
              <a:pPr algn="ctr" eaLnBrk="0" hangingPunct="0">
                <a:defRPr/>
              </a:pPr>
              <a:r>
                <a:rPr lang="ru-RU" altLang="ru-RU" sz="1700">
                  <a:latin typeface="Arial" charset="0"/>
                </a:rPr>
                <a:t>поступления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26626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i="1">
                <a:latin typeface="Arial" charset="0"/>
              </a:rPr>
              <a:t>Межбюджетные трансферты</a:t>
            </a:r>
            <a:r>
              <a:rPr lang="ru-RU" altLang="ru-RU">
                <a:latin typeface="Arial" charset="0"/>
              </a:rPr>
              <a:t> – </a:t>
            </a:r>
          </a:p>
          <a:p>
            <a:pPr algn="ctr"/>
            <a:r>
              <a:rPr lang="ru-RU" altLang="ru-RU" sz="1600">
                <a:latin typeface="Arial" charset="0"/>
              </a:rPr>
              <a:t>это средства,</a:t>
            </a:r>
          </a:p>
          <a:p>
            <a:pPr algn="ctr"/>
            <a:r>
              <a:rPr lang="ru-RU" altLang="ru-RU" sz="1600">
                <a:latin typeface="Arial" charset="0"/>
              </a:rPr>
              <a:t>предоставляемые одним бюджетом</a:t>
            </a:r>
          </a:p>
          <a:p>
            <a:pPr algn="ctr"/>
            <a:r>
              <a:rPr lang="ru-RU" altLang="ru-RU" sz="1600">
                <a:latin typeface="Arial" charset="0"/>
              </a:rPr>
              <a:t>бюджетной системы Российской Федерации</a:t>
            </a:r>
          </a:p>
          <a:p>
            <a:pPr algn="ctr"/>
            <a:r>
              <a:rPr lang="ru-RU" altLang="ru-RU" sz="1600">
                <a:latin typeface="Arial" charset="0"/>
              </a:rPr>
              <a:t>другому бюджету бюджетной системы </a:t>
            </a:r>
          </a:p>
          <a:p>
            <a:pPr algn="ctr"/>
            <a:r>
              <a:rPr lang="ru-RU" altLang="ru-RU" sz="1600">
                <a:latin typeface="Arial" charset="0"/>
              </a:rPr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>
                <a:solidFill>
                  <a:srgbClr val="000000"/>
                </a:solidFill>
                <a:latin typeface="Calibri" pitchFamily="34" charset="0"/>
              </a:rPr>
              <a:t>Дотации</a:t>
            </a:r>
            <a:r>
              <a:rPr lang="ru-RU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от лат. "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Dotatio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" – дар, пожертвование</a:t>
            </a:r>
            <a:r>
              <a:rPr lang="ru-RU" sz="1400" i="1">
                <a:solidFill>
                  <a:srgbClr val="000000"/>
                </a:solidFill>
                <a:latin typeface="Calibri" pitchFamily="34" charset="0"/>
              </a:rPr>
              <a:t>) –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предоставляются без определения конкретной цели их использования</a:t>
            </a:r>
            <a:endParaRPr lang="ru-RU" sz="1400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Субвенции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(от лат. "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Subvenire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" –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Субсидии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(от лат. "</a:t>
            </a:r>
            <a:r>
              <a:rPr lang="en-US" sz="1400">
                <a:solidFill>
                  <a:srgbClr val="000000"/>
                </a:solidFill>
                <a:latin typeface="Calibri" pitchFamily="34" charset="0"/>
              </a:rPr>
              <a:t>Subsidium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659563" y="2492375"/>
            <a:ext cx="2305050" cy="2087563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Иные</a:t>
            </a:r>
            <a:r>
              <a:rPr lang="ru-RU" b="1" i="1">
                <a:latin typeface="Calibri" pitchFamily="34" charset="0"/>
              </a:rPr>
              <a:t> </a:t>
            </a: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межбюджетные</a:t>
            </a:r>
            <a:r>
              <a:rPr lang="ru-RU" b="1" i="1">
                <a:latin typeface="Calibri" pitchFamily="34" charset="0"/>
              </a:rPr>
              <a:t> </a:t>
            </a:r>
            <a:r>
              <a:rPr lang="ru-RU" b="1" i="1">
                <a:solidFill>
                  <a:srgbClr val="000000"/>
                </a:solidFill>
                <a:latin typeface="Calibri" pitchFamily="34" charset="0"/>
              </a:rPr>
              <a:t>трансферты</a:t>
            </a:r>
            <a:r>
              <a:rPr lang="ru-RU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ru-RU" sz="1400">
                <a:solidFill>
                  <a:srgbClr val="000000"/>
                </a:solidFill>
                <a:latin typeface="Calibri" pitchFamily="34" charset="0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700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1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27088" y="765175"/>
            <a:ext cx="7489825" cy="5400675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Доходы  бюджета поселения на 2015 год утверждены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6586,6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рублей. В 2015 году в бюджет поселения впервые будут поступать доходы от уплаты акцизов на нефтепродукты 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На 2016 год доходы решения о бюджете поселения предлагаются законопроектом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6818,1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рублей, с увеличением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231,5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 относительно параметров, 2015 года.</a:t>
            </a:r>
          </a:p>
          <a:p>
            <a:pPr marL="0" indent="0" algn="just" eaLnBrk="1" hangingPunct="1">
              <a:lnSpc>
                <a:spcPct val="80000"/>
              </a:lnSpc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Доходы решения о бюджете поселения на 2017 год запланированы в объеме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6514,6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тыс. рублей.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Основными доходными источниками являются налоговые и неналоговые доходы, их доля в 2015 году составит 55,8 процента в общих доходах решения о бюджете поселения. .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897"/>
          <p:cNvSpPr txBox="1">
            <a:spLocks noChangeArrowheads="1"/>
          </p:cNvSpPr>
          <p:nvPr/>
        </p:nvSpPr>
        <p:spPr bwMode="auto">
          <a:xfrm>
            <a:off x="7240588" y="1052513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>
                <a:latin typeface="Arial" charset="0"/>
              </a:rPr>
              <a:t>тыс.руб.</a:t>
            </a:r>
          </a:p>
        </p:txBody>
      </p:sp>
      <p:sp>
        <p:nvSpPr>
          <p:cNvPr id="30891" name="Rectangle 17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28825" name="Text Box 175"/>
          <p:cNvSpPr txBox="1">
            <a:spLocks noChangeArrowheads="1"/>
          </p:cNvSpPr>
          <p:nvPr/>
        </p:nvSpPr>
        <p:spPr bwMode="auto">
          <a:xfrm>
            <a:off x="971550" y="404813"/>
            <a:ext cx="76327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Основные доходные источники бюджета поселения </a:t>
            </a:r>
          </a:p>
          <a:p>
            <a:pPr algn="ctr"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547813" y="1268413"/>
          <a:ext cx="7056635" cy="5256931"/>
        </p:xfrm>
        <a:graphic>
          <a:graphicData uri="http://schemas.openxmlformats.org/presentationml/2006/ole">
            <p:oleObj spid="_x0000_s1026" name="Лист" r:id="rId3" imgW="8982207" imgH="5638658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2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>
                <a:latin typeface="Arial" charset="0"/>
              </a:rPr>
              <a:t>тыс.руб.</a:t>
            </a:r>
          </a:p>
        </p:txBody>
      </p:sp>
      <p:sp>
        <p:nvSpPr>
          <p:cNvPr id="29803" name="Text Box 155"/>
          <p:cNvSpPr txBox="1">
            <a:spLocks noChangeArrowheads="1"/>
          </p:cNvSpPr>
          <p:nvPr/>
        </p:nvSpPr>
        <p:spPr bwMode="auto">
          <a:xfrm>
            <a:off x="539750" y="333375"/>
            <a:ext cx="7704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Основные направления расходования средств бюджета поселения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899592" y="2204864"/>
          <a:ext cx="7629525" cy="4248472"/>
        </p:xfrm>
        <a:graphic>
          <a:graphicData uri="http://schemas.openxmlformats.org/presentationml/2006/ole">
            <p:oleObj spid="_x0000_s2050" name="Лист" r:id="rId4" imgW="7629585" imgH="393401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4714884"/>
            <a:ext cx="7215239" cy="862009"/>
          </a:xfrm>
        </p:spPr>
        <p:txBody>
          <a:bodyPr rtlCol="0" anchor="t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kumimoji="1" lang="ru-RU" sz="1700" b="1" cap="all" dirty="0">
                <a:ln w="12700">
                  <a:solidFill>
                    <a:schemeClr val="tx1">
                      <a:tint val="9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kumimoji="1" lang="ru-RU" sz="1700" b="1" cap="all" dirty="0">
                <a:ln w="12700">
                  <a:solidFill>
                    <a:schemeClr val="tx1">
                      <a:tint val="9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ru-RU" sz="1700" b="1" cap="all" dirty="0">
                <a:ln w="12700">
                  <a:solidFill>
                    <a:schemeClr val="tx1">
                      <a:tint val="95000"/>
                    </a:schemeClr>
                  </a:solidFill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kumimoji="1" lang="ru-RU" sz="4000" b="1" cap="all" dirty="0">
              <a:ln w="12700">
                <a:solidFill>
                  <a:schemeClr val="tx1">
                    <a:tint val="95000"/>
                  </a:schemeClr>
                </a:solidFill>
              </a:ln>
              <a:gradFill>
                <a:gsLst>
                  <a:gs pos="0">
                    <a:schemeClr val="tx1">
                      <a:tint val="65000"/>
                    </a:schemeClr>
                  </a:gs>
                  <a:gs pos="49900">
                    <a:schemeClr val="tx1">
                      <a:tint val="95000"/>
                    </a:schemeClr>
                  </a:gs>
                  <a:gs pos="50000">
                    <a:schemeClr val="tx1"/>
                  </a:gs>
                  <a:gs pos="100000">
                    <a:schemeClr val="tx1">
                      <a:tint val="95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34818" name="Текст 2"/>
          <p:cNvSpPr>
            <a:spLocks noGrp="1"/>
          </p:cNvSpPr>
          <p:nvPr>
            <p:ph type="body" idx="4294967295"/>
          </p:nvPr>
        </p:nvSpPr>
        <p:spPr>
          <a:xfrm>
            <a:off x="755650" y="620713"/>
            <a:ext cx="7920038" cy="5761037"/>
          </a:xfrm>
        </p:spPr>
        <p:txBody>
          <a:bodyPr anchor="b"/>
          <a:lstStyle/>
          <a:p>
            <a:pPr marL="0" indent="0" eaLnBrk="1" hangingPunct="1"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Общий объем расходов на 2015 год определен в сумме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7422,8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тыс. рублей. Общий объем расходов на 2016 год и 2017 год составляет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6818,1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тыс. рублей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6514,6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тыс. рублей соответственно.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Расходы бюджета поселения определены исходя из установленных законодательством региональных полномочий по исполнению расходных обязательств в соответствии с целями и задачами, определенными Бюджетным посланием Президента Российской Федерации о бюджетной политике в 2015-2017 годах и с учетом основных направлений бюджетной и налоговой политики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сельского поселения  на 2016-2017 годы.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Решением предусмотрено повышение денежного содержания муниципальных служащих на 5,5 % с 1 октября 2015 года без учета его дальнейшего повышения в 2016 – 2017 годах.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Расходы на оплату коммунальных услуг муниципальным учреждениями и органами местного самоуправления включены в решение о бюджете бюджета в пределах с лимитов потребления топливно-энергетических и иных коммунальных ресурсов.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1"/>
          <p:cNvSpPr>
            <a:spLocks noChangeArrowheads="1"/>
          </p:cNvSpPr>
          <p:nvPr/>
        </p:nvSpPr>
        <p:spPr bwMode="auto">
          <a:xfrm>
            <a:off x="755650" y="2136775"/>
            <a:ext cx="7632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реализацию принятых муниципальных программ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сельского поселения предусмотрено в 2015 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3073,7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рублей, в  рублей, в 2016 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2792,5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 рублей, в 2017году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2541,7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тыс.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928" name="Group 64"/>
          <p:cNvGraphicFramePr>
            <a:graphicFrameLocks noGrp="1"/>
          </p:cNvGraphicFramePr>
          <p:nvPr/>
        </p:nvGraphicFramePr>
        <p:xfrm>
          <a:off x="755650" y="1484313"/>
          <a:ext cx="7993063" cy="3456854"/>
        </p:xfrm>
        <a:graphic>
          <a:graphicData uri="http://schemas.openxmlformats.org/drawingml/2006/table">
            <a:tbl>
              <a:tblPr/>
              <a:tblGrid>
                <a:gridCol w="4227513"/>
                <a:gridCol w="1219200"/>
                <a:gridCol w="1325562"/>
                <a:gridCol w="1220788"/>
              </a:tblGrid>
              <a:tr h="457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2015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2016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2017 год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1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Всего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3055,3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3110,0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2868,9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Ковылкинского сельского поселения «Обеспечение качественными жилищно-коммунальными услугами»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356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200,2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157,2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Ковылкинского сельского поселения «Развитие культуры»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1201,4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952,4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879,0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6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Ковылкинского сельского поселения «Развитие транспортной системы»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1031,8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1 320,8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1 138,4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Ковылкинского сельского поселения «Благоустройство»</a:t>
                      </a:r>
                    </a:p>
                  </a:txBody>
                  <a:tcPr marL="51627" marR="5162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466,1</a:t>
                      </a:r>
                    </a:p>
                  </a:txBody>
                  <a:tcPr marL="51627" marR="5162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300,7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348,7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0" name="Text Box 65"/>
          <p:cNvSpPr txBox="1">
            <a:spLocks noChangeArrowheads="1"/>
          </p:cNvSpPr>
          <p:nvPr/>
        </p:nvSpPr>
        <p:spPr bwMode="auto">
          <a:xfrm>
            <a:off x="611188" y="333375"/>
            <a:ext cx="7993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Муниципальные программы </a:t>
            </a:r>
            <a:r>
              <a:rPr lang="ru-RU" dirty="0" smtClean="0"/>
              <a:t>Ковылкинского </a:t>
            </a:r>
            <a:r>
              <a:rPr lang="ru-RU" dirty="0"/>
              <a:t>сельского поселения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Эффективное, ответственное и прозрачное управление муниципальными финансами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на 2015-2017 годы является обеспечение прозрачности и открытости бюджетного процесса.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	Для привлечения большего количества жителей поселения к участию в обсуждении вопросов формирования бюджета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Тацинского  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поселения, с основными характеристиками бюджета поселения и результатами его исполнения.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поселения. 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Уважаемые жители </a:t>
            </a:r>
            <a:r>
              <a:rPr lang="ru-RU" dirty="0" smtClean="0"/>
              <a:t>Ковылкинского </a:t>
            </a:r>
            <a:r>
              <a:rPr lang="ru-RU" dirty="0"/>
              <a:t>сельского поселения!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2"/>
          <p:cNvSpPr txBox="1">
            <a:spLocks noChangeArrowheads="1"/>
          </p:cNvSpPr>
          <p:nvPr/>
        </p:nvSpPr>
        <p:spPr bwMode="auto">
          <a:xfrm>
            <a:off x="611188" y="1420813"/>
            <a:ext cx="38893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ДОХОДЫ ФОНДА</a:t>
            </a:r>
            <a:endParaRPr lang="ru-RU" altLang="ru-RU"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акцизы на бензин, дизельное топливо, моторное масло;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штрафы за нарушение правил перевозки крупногабаритных и тяжеловесных грузов;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субсидии из федерального и регионального дорожного фонда;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прочие доходы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1600">
              <a:latin typeface="Arial" charset="0"/>
            </a:endParaRPr>
          </a:p>
        </p:txBody>
      </p:sp>
      <p:pic>
        <p:nvPicPr>
          <p:cNvPr id="34818" name="Picture 10" descr="доро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00213"/>
            <a:ext cx="417036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15"/>
          <p:cNvSpPr txBox="1">
            <a:spLocks noChangeArrowheads="1"/>
          </p:cNvSpPr>
          <p:nvPr/>
        </p:nvSpPr>
        <p:spPr bwMode="auto">
          <a:xfrm>
            <a:off x="4500563" y="4221163"/>
            <a:ext cx="44656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Arial" charset="0"/>
              </a:rPr>
              <a:t>РАСХОДЫ ФОНДА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содержание, ремонт, реконструкция, строительство автомобильных дорог местного значения;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оформление прав собственности на автомобильные дороги местного значения;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600">
                <a:latin typeface="Arial" charset="0"/>
              </a:rPr>
              <a:t>уплата налога на имущество в отношении автомобильных дорог местного значения</a:t>
            </a:r>
          </a:p>
        </p:txBody>
      </p:sp>
      <p:pic>
        <p:nvPicPr>
          <p:cNvPr id="3482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688" y="4221163"/>
            <a:ext cx="326548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195513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496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 в бюджете поселения на 2015-2017 годы предусмотрены расходы «Дорожного фонда» в сумме   </a:t>
            </a:r>
            <a:r>
              <a:rPr lang="ru-RU" dirty="0" smtClean="0"/>
              <a:t>3491,0 </a:t>
            </a:r>
            <a:r>
              <a:rPr lang="ru-RU" dirty="0"/>
              <a:t>тыс.рублей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Прямоугольник 3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FF3300"/>
              </a:clrFrom>
              <a:clrTo>
                <a:srgbClr val="FF33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50" y="1052513"/>
            <a:ext cx="79311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971550" y="981075"/>
            <a:ext cx="7712075" cy="5178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2200" b="1" i="1" u="sng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i="1" u="sng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 eaLnBrk="1" hangingPunct="1"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Каждое публично-правовое образование имеет свой БЮДЖЕТ: </a:t>
            </a:r>
          </a:p>
          <a:p>
            <a:pPr eaLnBrk="1" hangingPunct="1"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Российская Федерация -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субъекты Российской Федерации –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областной, краевой, республиканские бюджеты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eaLnBrk="1" hangingPunct="1"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600" i="1">
                <a:latin typeface="Times New Roman" pitchFamily="18" charset="0"/>
                <a:cs typeface="Times New Roman" pitchFamily="18" charset="0"/>
              </a:rPr>
              <a:t>местные бюджеты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815975"/>
            <a:ext cx="8343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46613" y="1600200"/>
            <a:ext cx="4040187" cy="4530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500" b="1" i="1" u="sng" dirty="0"/>
          </a:p>
          <a:p>
            <a:pPr eaLnBrk="1" hangingPunct="1">
              <a:lnSpc>
                <a:spcPct val="80000"/>
              </a:lnSpc>
              <a:defRPr/>
            </a:pPr>
            <a:endParaRPr lang="ru-RU" sz="1500" b="1" i="1" u="sng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i="1" u="sng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 – поступающие в бюджет поселения денежные средства.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i="1" u="sng" dirty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сельского поселения  района – выплачиваемые из бюджета поселения денежные средства.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i="1" u="sng" dirty="0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превышение расходов над доходами. При его наличии принимается решение об источниках покрытия дефицита: использовать имеющиеся остатки, взять в долг (кредит).</a:t>
            </a: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u="sng" dirty="0" err="1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500" b="1" u="sng" dirty="0"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превышение доходов над расходами. При его наличии принимается решение как использовать: накапливать резервы, остатки, погашать долг.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5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57338"/>
            <a:ext cx="403860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>
          <a:xfrm>
            <a:off x="588963" y="300038"/>
            <a:ext cx="7997825" cy="996950"/>
          </a:xfrm>
        </p:spPr>
      </p:pic>
      <p:sp>
        <p:nvSpPr>
          <p:cNvPr id="19458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>
                <a:solidFill>
                  <a:srgbClr val="000000"/>
                </a:solidFill>
                <a:latin typeface="Arial" charset="0"/>
              </a:rPr>
              <a:t>Бюджетный</a:t>
            </a:r>
          </a:p>
          <a:p>
            <a:pPr algn="ctr"/>
            <a:r>
              <a:rPr lang="ru-RU" altLang="ru-RU" sz="2400" b="1">
                <a:solidFill>
                  <a:srgbClr val="000000"/>
                </a:solidFill>
                <a:latin typeface="Arial" charset="0"/>
              </a:rPr>
              <a:t>процесс</a:t>
            </a:r>
          </a:p>
        </p:txBody>
      </p:sp>
      <p:sp>
        <p:nvSpPr>
          <p:cNvPr id="19459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Утверждение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отчёта об исполнении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 бюджета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предыдущего года</a:t>
            </a:r>
          </a:p>
        </p:txBody>
      </p:sp>
      <p:sp>
        <p:nvSpPr>
          <p:cNvPr id="19460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Формирование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отчёта об исполнении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бюджета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предыдущего года</a:t>
            </a:r>
          </a:p>
        </p:txBody>
      </p:sp>
      <p:sp>
        <p:nvSpPr>
          <p:cNvPr id="19461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Исполнение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бюджета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в текущем году</a:t>
            </a:r>
          </a:p>
        </p:txBody>
      </p:sp>
      <p:sp>
        <p:nvSpPr>
          <p:cNvPr id="19462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Утверждение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бюджета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очередного года</a:t>
            </a:r>
          </a:p>
        </p:txBody>
      </p:sp>
      <p:sp>
        <p:nvSpPr>
          <p:cNvPr id="19463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Рассмотрение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проекта бюджета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очередного года</a:t>
            </a:r>
          </a:p>
        </p:txBody>
      </p:sp>
      <p:sp>
        <p:nvSpPr>
          <p:cNvPr id="19464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Составление 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проекта бюджета</a:t>
            </a:r>
          </a:p>
          <a:p>
            <a:pPr algn="ctr"/>
            <a:r>
              <a:rPr lang="ru-RU" altLang="ru-RU">
                <a:solidFill>
                  <a:srgbClr val="000000"/>
                </a:solidFill>
                <a:latin typeface="Arial" charset="0"/>
              </a:rPr>
              <a:t> очередного года</a:t>
            </a:r>
          </a:p>
        </p:txBody>
      </p:sp>
      <p:sp>
        <p:nvSpPr>
          <p:cNvPr id="19465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72" name="AutoShape 52"/>
          <p:cNvSpPr>
            <a:spLocks noChangeArrowheads="1"/>
          </p:cNvSpPr>
          <p:nvPr/>
        </p:nvSpPr>
        <p:spPr bwMode="auto">
          <a:xfrm rot="-6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73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74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75" name="AutoShape 56"/>
          <p:cNvSpPr>
            <a:spLocks noChangeArrowheads="1"/>
          </p:cNvSpPr>
          <p:nvPr/>
        </p:nvSpPr>
        <p:spPr bwMode="auto">
          <a:xfrm rot="-96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19476" name="AutoShape 58"/>
          <p:cNvSpPr>
            <a:spLocks noChangeArrowheads="1"/>
          </p:cNvSpPr>
          <p:nvPr/>
        </p:nvSpPr>
        <p:spPr bwMode="auto">
          <a:xfrm rot="-54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005263"/>
            <a:ext cx="3743325" cy="2678112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0482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738" y="620713"/>
            <a:ext cx="27955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8313" y="3065463"/>
            <a:ext cx="79740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Каждый житель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может принять участие в обсуждении проекта бюджета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поселения и отчёта о его исполнении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188" y="620713"/>
            <a:ext cx="8064500" cy="5761037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Решение Собрания депутатов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сельского поселения «О бюджете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сельского поселения Тацинского района на 2015 год и на плановый период 2016 и 2017 годов» сформировано  на основе стратегических целей и задач, определенных Бюджетным посланием Президента Российской Федерации о бюджетной политике в 2015-2017 годах, основных направлений бюджетной и налоговой политики Ростовской области на 2016-2017 годы, с учетом прогноза социально-экономического развития Ростовской области и Тацинского района на 2015-2017 годы.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Решение о бюджете поселения разработано на трехлетний период 2015-2017 годов с учетом Областных законов от 10 мая 2012 года № 843-ЗС «О региональных налогах и некоторых вопросах налогообложения в Ростовской области» и от 22 октября 2005 года № 380-ЗС «О межбюджетных отношениях органов государственной власти и органов местного самоуправления в Ростовской области», федеральных и областных нормативных правовых актов, устанавливающих расходные обязательства.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Основными целями, поставленными Бюджетным посланием Президента Российской Федерации, являются 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государства, выполнение задач, поставленных в указах Президента Российской Федерации.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 Решение о бюджете поселения на 2015 год и на плановый период 2016 и 2017 годов сформировано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программ, и расходов в соответствии с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непрограммными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направлениями деятельности, не включенными в муниципальные программы. В рамках утвержденных программ консолидированы мероприятия по достижению целей и решению задач соответствующих направлений социально-экономического развития поселения.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11188" y="620713"/>
            <a:ext cx="8064500" cy="5761037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Главной идеологией бюджетной политики традиционно остается улучшение условий жизни жителей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сельского поселения, 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Ростовской области на период до 2020 года.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Показатели бюджета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Ковылкинского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сельского поселения Тацинского района представлены в решении о бюджете в соответствии с бюджетной классификацией.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1045</TotalTime>
  <Words>942</Words>
  <Application>Microsoft Office PowerPoint</Application>
  <PresentationFormat>Экран (4:3)</PresentationFormat>
  <Paragraphs>231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Склон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</vt:lpstr>
      <vt:lpstr>Слайд 16</vt:lpstr>
      <vt:lpstr>   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Root-pc</cp:lastModifiedBy>
  <cp:revision>124</cp:revision>
  <cp:lastPrinted>2014-05-13T11:35:02Z</cp:lastPrinted>
  <dcterms:created xsi:type="dcterms:W3CDTF">2014-05-12T16:47:43Z</dcterms:created>
  <dcterms:modified xsi:type="dcterms:W3CDTF">2015-01-21T06:40:25Z</dcterms:modified>
</cp:coreProperties>
</file>