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16"/>
  </p:notesMasterIdLst>
  <p:sldIdLst>
    <p:sldId id="256" r:id="rId2"/>
    <p:sldId id="257" r:id="rId3"/>
    <p:sldId id="259" r:id="rId4"/>
    <p:sldId id="263" r:id="rId5"/>
    <p:sldId id="267" r:id="rId6"/>
    <p:sldId id="268" r:id="rId7"/>
    <p:sldId id="271" r:id="rId8"/>
    <p:sldId id="270" r:id="rId9"/>
    <p:sldId id="272" r:id="rId10"/>
    <p:sldId id="274" r:id="rId11"/>
    <p:sldId id="279" r:id="rId12"/>
    <p:sldId id="275" r:id="rId13"/>
    <p:sldId id="277" r:id="rId14"/>
    <p:sldId id="28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6A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5" autoAdjust="0"/>
    <p:restoredTop sz="82278" autoAdjust="0"/>
  </p:normalViewPr>
  <p:slideViewPr>
    <p:cSldViewPr>
      <p:cViewPr varScale="1">
        <p:scale>
          <a:sx n="96" d="100"/>
          <a:sy n="96" d="100"/>
        </p:scale>
        <p:origin x="16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061FDD-AE18-4E40-8B1E-9DC8E8C02476}" type="datetimeFigureOut">
              <a:rPr lang="ru-RU"/>
              <a:pPr>
                <a:defRPr/>
              </a:pPr>
              <a:t>20.07.2018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3B2944-B2AB-40D6-BE25-9EC7487A4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084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A1E913-D36B-4DF1-9732-4DED9034A39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529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B2944-B2AB-40D6-BE25-9EC7487A43E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374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07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07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8A938-7EDE-4F49-9C96-8AC32EF2C7E0}" type="datetimeFigureOut">
              <a:rPr lang="ru-RU"/>
              <a:pPr>
                <a:defRPr/>
              </a:pPr>
              <a:t>20.07.2018</a:t>
            </a:fld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A78EF-363C-4100-BF08-3B6D9CB11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3BED9-7779-4702-82A6-3F0807B50AD9}" type="datetimeFigureOut">
              <a:rPr lang="ru-RU"/>
              <a:pPr>
                <a:defRPr/>
              </a:pPr>
              <a:t>20.07.2018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46B6B-8165-4B83-A2D2-05EBFA116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8BC45-D29E-4954-8E7F-8372037E2A03}" type="datetimeFigureOut">
              <a:rPr lang="ru-RU"/>
              <a:pPr>
                <a:defRPr/>
              </a:pPr>
              <a:t>20.07.2018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9ECC2-3615-46CF-BF30-BCF62756C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E4B20-212B-4B80-BB61-C496C9DC6B39}" type="datetimeFigureOut">
              <a:rPr lang="ru-RU"/>
              <a:pPr>
                <a:defRPr/>
              </a:pPr>
              <a:t>20.07.2018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B7C5C-FCC3-484C-82A9-B961926EF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1B100-55DC-4C12-A727-C60CEBA981A8}" type="datetimeFigureOut">
              <a:rPr lang="ru-RU"/>
              <a:pPr>
                <a:defRPr/>
              </a:pPr>
              <a:t>20.07.2018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4C1DD-862A-4D98-9AE3-13F5F1A57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DB44-3F62-4343-96A9-A7D06BE5E512}" type="datetimeFigureOut">
              <a:rPr lang="ru-RU"/>
              <a:pPr>
                <a:defRPr/>
              </a:pPr>
              <a:t>20.07.2018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BCD55-29E3-4EB1-BC6E-25E8FE6C7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E790C-4450-4713-9A48-48927C5F43F8}" type="datetimeFigureOut">
              <a:rPr lang="ru-RU"/>
              <a:pPr>
                <a:defRPr/>
              </a:pPr>
              <a:t>20.07.2018</a:t>
            </a:fld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2396B-1856-4178-9AB1-D94FDBFB4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5F272-0110-41D5-B547-96745DF01521}" type="datetimeFigureOut">
              <a:rPr lang="ru-RU"/>
              <a:pPr>
                <a:defRPr/>
              </a:pPr>
              <a:t>20.07.2018</a:t>
            </a:fld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1CE56-9B26-4B8F-9486-6828E209D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991B1-D1D5-44D8-88CE-BBA5D91F0444}" type="datetimeFigureOut">
              <a:rPr lang="ru-RU"/>
              <a:pPr>
                <a:defRPr/>
              </a:pPr>
              <a:t>20.07.2018</a:t>
            </a:fld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0E526-E721-4DF3-912B-ADF05F809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F6304-84A1-4D1D-965D-6D47BCE34539}" type="datetimeFigureOut">
              <a:rPr lang="ru-RU"/>
              <a:pPr>
                <a:defRPr/>
              </a:pPr>
              <a:t>20.07.2018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7413F-0A64-44AF-9D24-26658FCA1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14B97-804D-4561-AA86-8FC4897AB30A}" type="datetimeFigureOut">
              <a:rPr lang="ru-RU"/>
              <a:pPr>
                <a:defRPr/>
              </a:pPr>
              <a:t>20.07.2018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EAC0E-77E7-423E-B9A3-04EFCEC16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46AF2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5974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4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4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6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6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97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97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3BEBB40-CB4A-4DE9-AD16-33B28145AE9C}" type="datetimeFigureOut">
              <a:rPr lang="ru-RU"/>
              <a:pPr>
                <a:defRPr/>
              </a:pPr>
              <a:t>20.07.2018</a:t>
            </a:fld>
            <a:endParaRPr lang="ru-RU"/>
          </a:p>
        </p:txBody>
      </p:sp>
      <p:sp>
        <p:nvSpPr>
          <p:cNvPr id="1597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97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139BF69-C715-4708-A558-DC1ED5BD7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97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7" r:id="rId1"/>
    <p:sldLayoutId id="2147483776" r:id="rId2"/>
    <p:sldLayoutId id="2147483775" r:id="rId3"/>
    <p:sldLayoutId id="2147483774" r:id="rId4"/>
    <p:sldLayoutId id="2147483773" r:id="rId5"/>
    <p:sldLayoutId id="2147483772" r:id="rId6"/>
    <p:sldLayoutId id="2147483771" r:id="rId7"/>
    <p:sldLayoutId id="2147483770" r:id="rId8"/>
    <p:sldLayoutId id="2147483769" r:id="rId9"/>
    <p:sldLayoutId id="2147483768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1565" y="878557"/>
            <a:ext cx="9164971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Бюджет</a:t>
            </a:r>
            <a:r>
              <a:rPr lang="ru-RU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48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для</a:t>
            </a:r>
            <a:r>
              <a:rPr lang="ru-RU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48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граждан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16832"/>
            <a:ext cx="5472608" cy="280831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385387"/>
              </p:ext>
            </p:extLst>
          </p:nvPr>
        </p:nvGraphicFramePr>
        <p:xfrm>
          <a:off x="1547664" y="4941168"/>
          <a:ext cx="6566867" cy="1008112"/>
        </p:xfrm>
        <a:graphic>
          <a:graphicData uri="http://schemas.openxmlformats.org/drawingml/2006/table">
            <a:tbl>
              <a:tblPr firstRow="1" firstCol="1" bandRow="1"/>
              <a:tblGrid>
                <a:gridCol w="6566867"/>
              </a:tblGrid>
              <a:tr h="1008112">
                <a:tc>
                  <a:txBody>
                    <a:bodyPr/>
                    <a:lstStyle/>
                    <a:p>
                      <a:pPr marL="0" indent="0" algn="ctr" eaLnBrk="1" hangingPunct="1">
                        <a:lnSpc>
                          <a:spcPct val="80000"/>
                        </a:lnSpc>
                        <a:buFont typeface="Wingdings" pitchFamily="2" charset="2"/>
                        <a:buNone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Решение Собрания депутатов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 eaLnBrk="1" hangingPunct="1">
                        <a:lnSpc>
                          <a:spcPct val="80000"/>
                        </a:lnSpc>
                        <a:buFont typeface="Wingdings" pitchFamily="2" charset="2"/>
                        <a:buNone/>
                        <a:defRPr/>
                      </a:pP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Ковылкинского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 от 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8.12.2017г. № 69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«О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бюджете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Ковылкинского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сельского поселения Тацинского района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2018 год и на плановый период 2019 и 2020 годов»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02" name="Text Box 2897"/>
          <p:cNvSpPr txBox="1">
            <a:spLocks noChangeArrowheads="1"/>
          </p:cNvSpPr>
          <p:nvPr/>
        </p:nvSpPr>
        <p:spPr bwMode="auto">
          <a:xfrm>
            <a:off x="7380312" y="908720"/>
            <a:ext cx="1584325" cy="24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000">
                <a:latin typeface="Arial" charset="0"/>
              </a:rPr>
              <a:t>тыс.руб.</a:t>
            </a:r>
          </a:p>
        </p:txBody>
      </p:sp>
      <p:sp>
        <p:nvSpPr>
          <p:cNvPr id="29803" name="Text Box 155"/>
          <p:cNvSpPr txBox="1">
            <a:spLocks noChangeArrowheads="1"/>
          </p:cNvSpPr>
          <p:nvPr/>
        </p:nvSpPr>
        <p:spPr bwMode="auto">
          <a:xfrm>
            <a:off x="539750" y="333375"/>
            <a:ext cx="7704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Основные направления расходования средств бюджета поселения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509269"/>
              </p:ext>
            </p:extLst>
          </p:nvPr>
        </p:nvGraphicFramePr>
        <p:xfrm>
          <a:off x="683568" y="1268759"/>
          <a:ext cx="7920880" cy="52565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3257"/>
                <a:gridCol w="1142967"/>
                <a:gridCol w="1060009"/>
                <a:gridCol w="1044647"/>
              </a:tblGrid>
              <a:tr h="17698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Расходы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</a:tr>
              <a:tr h="24258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ОБЩЕГОСУДАРСТВЕННЫЕ ВОПРОСЫ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4004,0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1508,9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37,7</a:t>
                      </a:r>
                      <a:endParaRPr lang="ru-RU" sz="6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</a:tr>
              <a:tr h="54887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3893,8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1453,1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37,3</a:t>
                      </a:r>
                      <a:endParaRPr lang="ru-RU" sz="6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</a:tr>
              <a:tr h="32564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18,5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8,3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44,9</a:t>
                      </a:r>
                      <a:endParaRPr lang="ru-RU" sz="6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</a:tr>
              <a:tr h="18783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Резервные фонды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24,1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0,0</a:t>
                      </a:r>
                      <a:endParaRPr lang="ru-RU" sz="6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</a:tr>
              <a:tr h="27797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Другие общегосударственные вопросы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67,6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47,5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70,3</a:t>
                      </a:r>
                      <a:endParaRPr lang="ru-RU" sz="6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</a:tr>
              <a:tr h="19114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НАЦИОНАЛЬНАЯ ОБОРОНА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75,8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29,7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39,2</a:t>
                      </a:r>
                      <a:endParaRPr lang="ru-RU" sz="6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</a:tr>
              <a:tr h="20529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Мобилизационная и вневойсковая подготовка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75,8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29,7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39,2</a:t>
                      </a:r>
                      <a:endParaRPr lang="ru-RU" sz="6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</a:tr>
              <a:tr h="40210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16,0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3,3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20,6</a:t>
                      </a:r>
                      <a:endParaRPr lang="ru-RU" sz="6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</a:tr>
              <a:tr h="39502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16,0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3,3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20,6</a:t>
                      </a:r>
                      <a:endParaRPr lang="ru-RU" sz="6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</a:tr>
              <a:tr h="20529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НАЦИОНАЛЬНАЯ ЭКОНОМИКА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35,0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35,0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100,0</a:t>
                      </a:r>
                      <a:endParaRPr lang="ru-RU" sz="6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</a:tr>
              <a:tr h="51678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Расходы на осуществление полномочий в области градостроительной деятельности в рамках непрограммных расходов органа местного самоуправления Ковылкинского сельского поселения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35,0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35,0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100,0</a:t>
                      </a:r>
                      <a:endParaRPr lang="ru-RU" sz="6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</a:tr>
              <a:tr h="21237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ЖИЛИЩНО-КОММУНАЛЬНОЕ ХОЗЯЙСТВО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592,4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409,7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69,2</a:t>
                      </a:r>
                      <a:endParaRPr lang="ru-RU" sz="6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</a:tr>
              <a:tr h="20199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Благоустройство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592,4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409,7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69,2</a:t>
                      </a:r>
                      <a:endParaRPr lang="ru-RU" sz="6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</a:tr>
              <a:tr h="18075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КУЛЬТУРА, КИНЕМАТОГРАФИЯ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1534,0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890,7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58,1</a:t>
                      </a:r>
                      <a:endParaRPr lang="ru-RU" sz="6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</a:tr>
              <a:tr h="19821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Культура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1534,0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890,7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58,1</a:t>
                      </a:r>
                      <a:endParaRPr lang="ru-RU" sz="6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</a:tr>
              <a:tr h="25674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ФИЗИЧЕСКАЯ КУЛЬТУРА И СПОРТ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18,4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7,5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40,8</a:t>
                      </a:r>
                      <a:endParaRPr lang="ru-RU" sz="6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</a:tr>
              <a:tr h="19114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Массовый спорт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18,4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7,5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40,8</a:t>
                      </a:r>
                      <a:endParaRPr lang="ru-RU" sz="6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</a:tr>
              <a:tr h="16990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ИТОГО: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6275,6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2884,8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46,0</a:t>
                      </a:r>
                      <a:endParaRPr lang="ru-RU" sz="6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</a:tr>
              <a:tr h="16990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u="none" strike="noStrike">
                          <a:effectLst/>
                        </a:rPr>
                        <a:t>Дефицит (-), профицит (+)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02" marR="6102" marT="6102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-183,5</a:t>
                      </a:r>
                      <a:endParaRPr lang="ru-RU" sz="6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effectLst/>
                        </a:rPr>
                        <a:t>-9,9</a:t>
                      </a:r>
                      <a:endParaRPr lang="ru-RU" sz="6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2" marR="6102" marT="6102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Текст 2"/>
          <p:cNvSpPr>
            <a:spLocks noGrp="1"/>
          </p:cNvSpPr>
          <p:nvPr>
            <p:ph type="body" idx="4294967295"/>
          </p:nvPr>
        </p:nvSpPr>
        <p:spPr>
          <a:xfrm>
            <a:off x="755650" y="620713"/>
            <a:ext cx="7848798" cy="3960415"/>
          </a:xfrm>
        </p:spPr>
        <p:txBody>
          <a:bodyPr anchor="b"/>
          <a:lstStyle/>
          <a:p>
            <a:pPr marL="0" indent="0" algn="ctr" eaLnBrk="1" hangingPunct="1"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объем расходов 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2018год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определен в сумме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6275,6тыс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рублей.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Расходы бюджета поселения определены исходя из установленных законодательством региональных полномочий по исполнению расходных обязательств в соответствии с целями и задачами, определенными Бюджетным посланием Президента Российской Федерации о бюджетной политике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2017-2019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годах и с учетом основных направлений бюджетной и налоговой политики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сельского поселения  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2017-2019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годы.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      Расходы на оплату коммунальных услуг муниципальным учреждениями и органами местного самоуправления включены в решение о бюджете бюджета в пределах с лимитов потребления топливно-энергетических и иных коммунальных ресурсов.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221088"/>
            <a:ext cx="6096000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1"/>
          <p:cNvSpPr>
            <a:spLocks noChangeArrowheads="1"/>
          </p:cNvSpPr>
          <p:nvPr/>
        </p:nvSpPr>
        <p:spPr bwMode="auto">
          <a:xfrm>
            <a:off x="755576" y="1124744"/>
            <a:ext cx="324028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реализацию принятых муниципальных программ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сельского поселения предусмотрено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2120,1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тыс. рублей, в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3960292" cy="302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73016"/>
            <a:ext cx="4104456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28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167139"/>
              </p:ext>
            </p:extLst>
          </p:nvPr>
        </p:nvGraphicFramePr>
        <p:xfrm>
          <a:off x="755577" y="1484313"/>
          <a:ext cx="8064895" cy="2869584"/>
        </p:xfrm>
        <a:graphic>
          <a:graphicData uri="http://schemas.openxmlformats.org/drawingml/2006/table">
            <a:tbl>
              <a:tblPr/>
              <a:tblGrid>
                <a:gridCol w="5034416"/>
                <a:gridCol w="1451907"/>
                <a:gridCol w="1578572"/>
              </a:tblGrid>
              <a:tr h="311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Наименование муниципальной программы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План 2018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Факт 2018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0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Всего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2120,1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2830,3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Ковылкинского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сельского поселения  «Обеспечение общественного порядка и противодействие преступности»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Ковылкинского сельского поселения "Развитие культуры"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1534,0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890,7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100" dirty="0" err="1" smtClean="0">
                          <a:latin typeface="Times New Roman"/>
                          <a:ea typeface="Calibri"/>
                          <a:cs typeface="Times New Roman"/>
                        </a:rPr>
                        <a:t>Ковылкинского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сельского поселения "Охрана окружающей среды и рациональное природопользование"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551,7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368,9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Ковылкинского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сельского поселения "Развитие физической культуры и спорта"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18,4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7,5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Ковылкинского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сельского поселения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«Защита населения и территории</a:t>
                      </a: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от </a:t>
                      </a:r>
                      <a:r>
                        <a:rPr lang="ru-RU" sz="110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ЧС,обеспечение</a:t>
                      </a: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пожарной </a:t>
                      </a:r>
                      <a:r>
                        <a:rPr lang="ru-RU" sz="110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беэопасности</a:t>
                      </a: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на водных объектах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"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3,3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40" name="Text Box 65"/>
          <p:cNvSpPr txBox="1">
            <a:spLocks noChangeArrowheads="1"/>
          </p:cNvSpPr>
          <p:nvPr/>
        </p:nvSpPr>
        <p:spPr bwMode="auto">
          <a:xfrm>
            <a:off x="611188" y="333375"/>
            <a:ext cx="79930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Муниципальные программы </a:t>
            </a:r>
            <a:r>
              <a:rPr lang="ru-RU" dirty="0" smtClean="0"/>
              <a:t>Ковылкинского </a:t>
            </a:r>
            <a:r>
              <a:rPr lang="ru-RU" dirty="0"/>
              <a:t>сельского поселения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437112"/>
            <a:ext cx="4032448" cy="2304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437112"/>
            <a:ext cx="3600400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Прямоугольник 3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3300"/>
              </a:clrFrom>
              <a:clrTo>
                <a:srgbClr val="FF33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1052513"/>
            <a:ext cx="793115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225" y="3021013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908722"/>
            <a:ext cx="8229600" cy="3384374"/>
          </a:xfrm>
        </p:spPr>
        <p:txBody>
          <a:bodyPr>
            <a:normAutofit lnSpcReduction="10000"/>
          </a:bodyPr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          Эффективное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ответственное и прозрачное управление муниципальными финансами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сельского поселения является базовым условием достижения стратегических целей социально-экономического развития нашего сельского поселения. Одной из ключевых задач бюджетной политики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сельского поселения на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является обеспечение прозрачности и открытости бюджетного процесса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	Для привлечения большего количества жителей поселения к участию в обсуждении вопросов формирования бюджета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сельского поселения Тацинского  района и его исполнения разработан «Бюджет для граждан». «Бюджет для граждан» предназначен, прежде всего, для жителей, не обладающих специальными знаниями в сфере бюджетного законодательства. 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сельского поселения, с основными характеристиками бюджета поселения и результатами его исполнения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сельского поселения. 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684213" y="333375"/>
            <a:ext cx="77755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сельского поселения!</a:t>
            </a:r>
          </a:p>
        </p:txBody>
      </p:sp>
      <p:pic>
        <p:nvPicPr>
          <p:cNvPr id="6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04717"/>
            <a:ext cx="1917700" cy="2144713"/>
          </a:xfrm>
          <a:prstGeom prst="rect">
            <a:avLst/>
          </a:prstGeom>
          <a:noFill/>
          <a:ln w="12700">
            <a:solidFill>
              <a:srgbClr val="766F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23" y="4401287"/>
            <a:ext cx="2520280" cy="18722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293095"/>
            <a:ext cx="2627784" cy="2056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971550" y="260648"/>
            <a:ext cx="7712075" cy="6336704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sz="2200" b="1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/>
              <a:t>Основные понятия и термины</a:t>
            </a:r>
            <a:r>
              <a:rPr lang="ru-RU" sz="1600" b="1" dirty="0" smtClean="0"/>
              <a:t>:</a:t>
            </a:r>
            <a:endParaRPr lang="ru-RU" sz="1600" dirty="0" smtClean="0"/>
          </a:p>
          <a:p>
            <a:r>
              <a:rPr lang="ru-RU" sz="2000" b="1" dirty="0" smtClean="0"/>
              <a:t>«Бюджет для граждан»</a:t>
            </a:r>
          </a:p>
          <a:p>
            <a:endParaRPr lang="ru-RU" sz="1600" dirty="0" smtClean="0"/>
          </a:p>
          <a:p>
            <a:r>
              <a:rPr lang="ru-RU" sz="1900" b="1" i="1" u="sng" dirty="0" smtClean="0"/>
              <a:t>Бюджет</a:t>
            </a:r>
            <a:r>
              <a:rPr lang="ru-RU" sz="1600" dirty="0" smtClean="0"/>
              <a:t> - форма образования и расходования денежных средств, предназначенных для финансового обеспечения задач и функций местного самоуправления.</a:t>
            </a:r>
          </a:p>
          <a:p>
            <a:r>
              <a:rPr lang="ru-RU" sz="1900" b="1" i="1" u="sng" dirty="0" smtClean="0"/>
              <a:t>Доходы бюджета</a:t>
            </a:r>
            <a:r>
              <a:rPr lang="ru-RU" sz="1600" dirty="0" smtClean="0"/>
              <a:t> - поступающие в бюджет денежные средства, за исключением средств, являющихся источниками финансирования дефицита бюджета.</a:t>
            </a:r>
          </a:p>
          <a:p>
            <a:r>
              <a:rPr lang="ru-RU" sz="1600" b="1" dirty="0" smtClean="0"/>
              <a:t>Расходы бюджета</a:t>
            </a:r>
            <a:r>
              <a:rPr lang="ru-RU" sz="1600" dirty="0" smtClean="0"/>
              <a:t> -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r>
              <a:rPr lang="ru-RU" sz="1800" b="1" i="1" u="sng" dirty="0" smtClean="0"/>
              <a:t>Дефицит бюджета</a:t>
            </a:r>
            <a:r>
              <a:rPr lang="ru-RU" sz="1600" dirty="0" smtClean="0"/>
              <a:t> - превышение расходов бюджета над его доходами.</a:t>
            </a:r>
          </a:p>
          <a:p>
            <a:r>
              <a:rPr lang="ru-RU" sz="1800" b="1" i="1" u="sng" dirty="0" err="1" smtClean="0"/>
              <a:t>Профицит</a:t>
            </a:r>
            <a:r>
              <a:rPr lang="ru-RU" sz="1800" b="1" i="1" u="sng" dirty="0" smtClean="0"/>
              <a:t> бюджета</a:t>
            </a:r>
            <a:r>
              <a:rPr lang="ru-RU" sz="1600" dirty="0" smtClean="0"/>
              <a:t> - превышение доходов бюджета над его расходами.</a:t>
            </a:r>
          </a:p>
          <a:p>
            <a:r>
              <a:rPr lang="ru-RU" sz="1800" b="1" i="1" u="sng" dirty="0" smtClean="0"/>
              <a:t>Бюджетный процесс</a:t>
            </a:r>
            <a:r>
              <a:rPr lang="ru-RU" sz="1800" i="1" u="sng" dirty="0" smtClean="0"/>
              <a:t> </a:t>
            </a:r>
            <a:r>
              <a:rPr lang="ru-RU" sz="1600" dirty="0" smtClean="0"/>
              <a:t>-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r>
              <a:rPr lang="ru-RU" sz="2000" b="1" i="1" u="sng" dirty="0" smtClean="0"/>
              <a:t>Межбюджетные трансферты</a:t>
            </a:r>
            <a:r>
              <a:rPr lang="ru-RU" sz="1600" dirty="0" smtClean="0"/>
              <a:t> -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</a:p>
          <a:p>
            <a:r>
              <a:rPr lang="ru-RU" sz="2000" b="1" i="1" u="sng" dirty="0" smtClean="0"/>
              <a:t>Дотации</a:t>
            </a:r>
            <a:r>
              <a:rPr lang="ru-RU" sz="1600" dirty="0" smtClean="0"/>
              <a:t> - межбюджетные трансферты, предоставляемые на безвозмездной и безвозвратной основе без установления направлений и (или) условий их использования.</a:t>
            </a:r>
          </a:p>
          <a:p>
            <a:r>
              <a:rPr lang="ru-RU" sz="2000" b="1" i="1" u="sng" dirty="0" smtClean="0"/>
              <a:t>Главный распорядитель бюджетных средств</a:t>
            </a:r>
            <a:r>
              <a:rPr lang="ru-RU" sz="1600" dirty="0" smtClean="0"/>
              <a:t> - орган государственной власти (государственный орган), </a:t>
            </a:r>
            <a:r>
              <a:rPr lang="ru-RU" sz="1600" dirty="0" err="1" smtClean="0"/>
              <a:t>орган</a:t>
            </a:r>
            <a:r>
              <a:rPr lang="ru-RU" sz="1600" dirty="0" smtClean="0"/>
              <a:t> управления государственным внебюджетным фондом, орган местного самоуправления, орган местной администрации, а также наиболее значимое учреждение науки, образования, культуры и здравоохранения,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средств.</a:t>
            </a:r>
          </a:p>
          <a:p>
            <a:r>
              <a:rPr lang="ru-RU" sz="2000" b="1" i="1" u="sng" dirty="0" smtClean="0"/>
              <a:t>Текущий финансовый год</a:t>
            </a:r>
            <a:r>
              <a:rPr lang="ru-RU" sz="1600" dirty="0" smtClean="0"/>
              <a:t> - </a:t>
            </a:r>
            <a:r>
              <a:rPr lang="ru-RU" sz="1600" dirty="0" err="1" smtClean="0"/>
              <a:t>год</a:t>
            </a:r>
            <a:r>
              <a:rPr lang="ru-RU" sz="1600" dirty="0" smtClean="0"/>
              <a:t>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</a:t>
            </a:r>
          </a:p>
          <a:p>
            <a:r>
              <a:rPr lang="ru-RU" sz="2000" b="1" i="1" u="sng" dirty="0" smtClean="0"/>
              <a:t>Очередной финансовый год</a:t>
            </a:r>
            <a:r>
              <a:rPr lang="ru-RU" sz="1600" dirty="0" smtClean="0"/>
              <a:t> - </a:t>
            </a:r>
            <a:r>
              <a:rPr lang="ru-RU" sz="1600" dirty="0" err="1" smtClean="0"/>
              <a:t>год</a:t>
            </a:r>
            <a:r>
              <a:rPr lang="ru-RU" sz="1600" dirty="0" smtClean="0"/>
              <a:t>, следующий за текущим финансовым годом.</a:t>
            </a:r>
          </a:p>
          <a:p>
            <a:r>
              <a:rPr lang="ru-RU" sz="2000" b="1" i="1" u="sng" dirty="0" smtClean="0"/>
              <a:t>Отчетный финансовый год</a:t>
            </a:r>
            <a:r>
              <a:rPr lang="ru-RU" sz="1600" dirty="0" smtClean="0"/>
              <a:t> - </a:t>
            </a:r>
            <a:r>
              <a:rPr lang="ru-RU" sz="1600" dirty="0" err="1" smtClean="0"/>
              <a:t>год</a:t>
            </a:r>
            <a:r>
              <a:rPr lang="ru-RU" sz="1600" dirty="0" smtClean="0"/>
              <a:t>, предшествующий текущему финансовому году.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68313" y="3065463"/>
            <a:ext cx="79740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Каждый житель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может принять участие в обсуждении проекта бюджета</a:t>
            </a: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поселения и отчёта о его исполнении</a:t>
            </a:r>
          </a:p>
        </p:txBody>
      </p:sp>
      <p:pic>
        <p:nvPicPr>
          <p:cNvPr id="9217" name="Picture 1" descr="C:\Users\Root-pc\Downloads\sovet-1-kak-otkryt-delo-bezrabotnomu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92696"/>
            <a:ext cx="3888432" cy="216024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73525"/>
            <a:ext cx="6120680" cy="2379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800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и расходы бюджета</a:t>
            </a:r>
          </a:p>
        </p:txBody>
      </p:sp>
      <p:sp>
        <p:nvSpPr>
          <p:cNvPr id="24578" name="Text Box 8"/>
          <p:cNvSpPr txBox="1">
            <a:spLocks noChangeArrowheads="1"/>
          </p:cNvSpPr>
          <p:nvPr/>
        </p:nvSpPr>
        <p:spPr bwMode="auto">
          <a:xfrm>
            <a:off x="914400" y="1412875"/>
            <a:ext cx="698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latin typeface="Arial" charset="0"/>
              </a:rPr>
              <a:t>ПРИНЦИП разграничения</a:t>
            </a:r>
            <a:r>
              <a:rPr lang="ru-RU" altLang="ru-RU">
                <a:latin typeface="Arial" charset="0"/>
              </a:rPr>
              <a:t> доходов, расходов и источников финансирования дефицита бюджета</a:t>
            </a:r>
          </a:p>
        </p:txBody>
      </p:sp>
      <p:sp>
        <p:nvSpPr>
          <p:cNvPr id="24579" name="Text Box 13"/>
          <p:cNvSpPr txBox="1">
            <a:spLocks noChangeArrowheads="1"/>
          </p:cNvSpPr>
          <p:nvPr/>
        </p:nvSpPr>
        <p:spPr bwMode="auto">
          <a:xfrm>
            <a:off x="900113" y="2492375"/>
            <a:ext cx="504031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latin typeface="Arial" charset="0"/>
              </a:rPr>
              <a:t>За каждым бюджетом в соответствии с законодательством Российской Федерации закреплены ДОХОДЫ, РАСХОДЫ и источники финансирования дефицита бюджета</a:t>
            </a:r>
          </a:p>
        </p:txBody>
      </p:sp>
      <p:sp>
        <p:nvSpPr>
          <p:cNvPr id="24580" name="Text Box 12"/>
          <p:cNvSpPr txBox="1">
            <a:spLocks noChangeArrowheads="1"/>
          </p:cNvSpPr>
          <p:nvPr/>
        </p:nvSpPr>
        <p:spPr bwMode="auto">
          <a:xfrm>
            <a:off x="830263" y="4149725"/>
            <a:ext cx="76327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dirty="0">
                <a:latin typeface="Arial" charset="0"/>
              </a:rPr>
              <a:t>Разграничение </a:t>
            </a:r>
            <a:r>
              <a:rPr lang="ru-RU" altLang="ru-RU" sz="1600" b="1" u="sng" dirty="0">
                <a:latin typeface="Arial" charset="0"/>
              </a:rPr>
              <a:t>доходов </a:t>
            </a:r>
            <a:r>
              <a:rPr lang="ru-RU" altLang="ru-RU" sz="1600" dirty="0">
                <a:latin typeface="Arial" charset="0"/>
              </a:rPr>
              <a:t>бюджетов установлено Бюджетным Кодексом Российской Федерации, региональным и муниципальным законодательством</a:t>
            </a:r>
          </a:p>
          <a:p>
            <a:pPr>
              <a:spcBef>
                <a:spcPct val="50000"/>
              </a:spcBef>
            </a:pPr>
            <a:r>
              <a:rPr lang="ru-RU" altLang="ru-RU" sz="1600" dirty="0">
                <a:latin typeface="Arial" charset="0"/>
              </a:rPr>
              <a:t>Разграничение </a:t>
            </a:r>
            <a:r>
              <a:rPr lang="ru-RU" altLang="ru-RU" sz="1600" b="1" u="sng" dirty="0">
                <a:latin typeface="Arial" charset="0"/>
              </a:rPr>
              <a:t>расходов</a:t>
            </a:r>
            <a:r>
              <a:rPr lang="ru-RU" altLang="ru-RU" sz="1600" dirty="0">
                <a:latin typeface="Arial" charset="0"/>
              </a:rPr>
              <a:t> бюджетов установлено Федеральными законами от 06.10.1999 г. № 184-ФЗ «Об общих принципах организации законодательных (представительных) и исполнительных органов государственной власти субъектов РФ», от 06.10.2003г. № 131-ФЗ «Об общих принципах местного самоуправления в Российской Федерации», региональным и муниципальным законодательством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054225"/>
            <a:ext cx="2952328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85165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2000" b="1" i="1" kern="0" dirty="0" smtClean="0"/>
              <a:t>Доходы бюджета</a:t>
            </a:r>
            <a:r>
              <a:rPr lang="ru-RU" altLang="ru-RU" sz="1800" kern="0" dirty="0" smtClean="0"/>
              <a:t> – поступающие в бюджет денежные средства, за исключением средств, являющихся источниками финансирования дефицита</a:t>
            </a:r>
          </a:p>
        </p:txBody>
      </p:sp>
      <p:sp>
        <p:nvSpPr>
          <p:cNvPr id="25602" name="Rectangle 19"/>
          <p:cNvSpPr>
            <a:spLocks noChangeArrowheads="1"/>
          </p:cNvSpPr>
          <p:nvPr/>
        </p:nvSpPr>
        <p:spPr bwMode="auto">
          <a:xfrm>
            <a:off x="871538" y="3511550"/>
            <a:ext cx="2305050" cy="280828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Поступления от уплаты 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налогов, установленных 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Налоговым Кодексом РФ: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-налог на доходы 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физических лиц;</a:t>
            </a:r>
          </a:p>
          <a:p>
            <a:r>
              <a:rPr lang="ru-RU" altLang="ru-RU" sz="1400" dirty="0" smtClean="0">
                <a:solidFill>
                  <a:srgbClr val="000000"/>
                </a:solidFill>
                <a:latin typeface="Arial" charset="0"/>
              </a:rPr>
              <a:t>--</a:t>
            </a:r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налоги на имущество;</a:t>
            </a:r>
          </a:p>
          <a:p>
            <a:pPr>
              <a:buFontTx/>
              <a:buChar char="-"/>
            </a:pPr>
            <a:r>
              <a:rPr lang="ru-RU" altLang="ru-RU" sz="1400" dirty="0" smtClean="0">
                <a:solidFill>
                  <a:srgbClr val="000000"/>
                </a:solidFill>
                <a:latin typeface="Arial" charset="0"/>
              </a:rPr>
              <a:t>Госпошлина</a:t>
            </a:r>
          </a:p>
          <a:p>
            <a:endParaRPr lang="ru-RU" altLang="ru-RU" sz="1400" b="1" u="sng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3" name="Rectangle 20"/>
          <p:cNvSpPr>
            <a:spLocks noChangeArrowheads="1"/>
          </p:cNvSpPr>
          <p:nvPr/>
        </p:nvSpPr>
        <p:spPr bwMode="auto">
          <a:xfrm>
            <a:off x="3549650" y="3505200"/>
            <a:ext cx="2663825" cy="280828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Платежи, установленные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 законодательством 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Российской Федерации:</a:t>
            </a:r>
          </a:p>
          <a:p>
            <a:r>
              <a:rPr lang="ru-RU" altLang="ru-RU" sz="1400" dirty="0" smtClean="0">
                <a:solidFill>
                  <a:srgbClr val="000000"/>
                </a:solidFill>
                <a:latin typeface="Arial" charset="0"/>
              </a:rPr>
              <a:t>--</a:t>
            </a:r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доходы от использования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муниципального имущества;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-доходы от реализации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муниципального имущества;</a:t>
            </a:r>
          </a:p>
          <a:p>
            <a:r>
              <a:rPr lang="ru-RU" altLang="ru-RU" sz="1400" dirty="0" smtClean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штрафы за нарушение 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законодательства;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-прочие неналоговые доходы</a:t>
            </a:r>
          </a:p>
        </p:txBody>
      </p:sp>
      <p:sp>
        <p:nvSpPr>
          <p:cNvPr id="25604" name="Rectangle 21"/>
          <p:cNvSpPr>
            <a:spLocks noChangeArrowheads="1"/>
          </p:cNvSpPr>
          <p:nvPr/>
        </p:nvSpPr>
        <p:spPr bwMode="auto">
          <a:xfrm>
            <a:off x="6372225" y="3500438"/>
            <a:ext cx="2401888" cy="2808287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 b="1" dirty="0">
                <a:solidFill>
                  <a:srgbClr val="000000"/>
                </a:solidFill>
                <a:latin typeface="Arial" charset="0"/>
              </a:rPr>
              <a:t>Поступления от других</a:t>
            </a:r>
          </a:p>
          <a:p>
            <a:pPr algn="ctr"/>
            <a:r>
              <a:rPr lang="ru-RU" altLang="ru-RU" sz="1400" b="1" dirty="0">
                <a:solidFill>
                  <a:srgbClr val="000000"/>
                </a:solidFill>
                <a:latin typeface="Arial" charset="0"/>
              </a:rPr>
              <a:t> бюджетов (межбюджетные </a:t>
            </a:r>
          </a:p>
          <a:p>
            <a:pPr algn="ctr"/>
            <a:r>
              <a:rPr lang="ru-RU" altLang="ru-RU" sz="1400" b="1" dirty="0">
                <a:solidFill>
                  <a:srgbClr val="000000"/>
                </a:solidFill>
                <a:latin typeface="Arial" charset="0"/>
              </a:rPr>
              <a:t>трансферты),организаций, </a:t>
            </a:r>
          </a:p>
          <a:p>
            <a:pPr algn="ctr"/>
            <a:r>
              <a:rPr lang="ru-RU" altLang="ru-RU" sz="1400" b="1" dirty="0">
                <a:solidFill>
                  <a:srgbClr val="000000"/>
                </a:solidFill>
                <a:latin typeface="Arial" charset="0"/>
              </a:rPr>
              <a:t>граждан (кроме налоговых</a:t>
            </a:r>
          </a:p>
          <a:p>
            <a:pPr algn="ctr"/>
            <a:r>
              <a:rPr lang="ru-RU" altLang="ru-RU" sz="1400" b="1" dirty="0">
                <a:solidFill>
                  <a:srgbClr val="000000"/>
                </a:solidFill>
                <a:latin typeface="Arial" charset="0"/>
              </a:rPr>
              <a:t>и неналоговых доходов)</a:t>
            </a: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1727200" y="3013075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/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7235825" y="3019425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/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4508500" y="3019425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/>
          </a:p>
        </p:txBody>
      </p:sp>
      <p:grpSp>
        <p:nvGrpSpPr>
          <p:cNvPr id="10" name="Organization Chart 10"/>
          <p:cNvGrpSpPr>
            <a:grpSpLocks/>
          </p:cNvGrpSpPr>
          <p:nvPr/>
        </p:nvGrpSpPr>
        <p:grpSpPr bwMode="auto">
          <a:xfrm>
            <a:off x="839515" y="1240483"/>
            <a:ext cx="7772400" cy="2044699"/>
            <a:chOff x="410" y="705"/>
            <a:chExt cx="4236" cy="1288"/>
          </a:xfrm>
          <a:blipFill>
            <a:blip r:embed="rId2"/>
            <a:tile tx="0" ty="0" sx="100000" sy="100000" flip="none" algn="tl"/>
          </a:blipFill>
        </p:grpSpPr>
        <p:cxnSp>
          <p:nvCxnSpPr>
            <p:cNvPr id="8196" name="_s8196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5400000" flipH="1">
              <a:off x="3187" y="577"/>
              <a:ext cx="144" cy="1459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7" name="_s8197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rot="16200000">
              <a:off x="2457" y="1306"/>
              <a:ext cx="144" cy="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8" name="_s8198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16200000">
              <a:off x="1727" y="576"/>
              <a:ext cx="144" cy="146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sp>
          <p:nvSpPr>
            <p:cNvPr id="11" name="_s8199"/>
            <p:cNvSpPr>
              <a:spLocks noChangeArrowheads="1"/>
            </p:cNvSpPr>
            <p:nvPr/>
          </p:nvSpPr>
          <p:spPr bwMode="auto">
            <a:xfrm>
              <a:off x="1800" y="919"/>
              <a:ext cx="1457" cy="31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6868" tIns="43434" rIns="86868" bIns="43434" anchor="ctr"/>
            <a:lstStyle/>
            <a:p>
              <a:pPr algn="ctr" eaLnBrk="0" hangingPunct="0">
                <a:defRPr/>
              </a:pPr>
              <a:r>
                <a:rPr lang="ru-RU" altLang="ru-RU" sz="2400">
                  <a:latin typeface="Arial" charset="0"/>
                </a:rPr>
                <a:t>Доходы бюджета</a:t>
              </a:r>
            </a:p>
          </p:txBody>
        </p:sp>
        <p:sp>
          <p:nvSpPr>
            <p:cNvPr id="12" name="_s8200"/>
            <p:cNvSpPr>
              <a:spLocks noChangeArrowheads="1"/>
            </p:cNvSpPr>
            <p:nvPr/>
          </p:nvSpPr>
          <p:spPr bwMode="auto">
            <a:xfrm>
              <a:off x="41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6868" tIns="43434" rIns="86868" bIns="43434" anchor="ctr"/>
            <a:lstStyle/>
            <a:p>
              <a:pPr algn="ctr" eaLnBrk="0" hangingPunct="0">
                <a:defRPr/>
              </a:pPr>
              <a:r>
                <a:rPr lang="ru-RU" altLang="ru-RU" sz="1700">
                  <a:latin typeface="Arial" charset="0"/>
                </a:rPr>
                <a:t>Налоговые доходы</a:t>
              </a:r>
            </a:p>
          </p:txBody>
        </p:sp>
        <p:sp>
          <p:nvSpPr>
            <p:cNvPr id="13" name="_s8201"/>
            <p:cNvSpPr>
              <a:spLocks noChangeArrowheads="1"/>
            </p:cNvSpPr>
            <p:nvPr/>
          </p:nvSpPr>
          <p:spPr bwMode="auto">
            <a:xfrm>
              <a:off x="187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6868" tIns="43434" rIns="86868" bIns="43434" anchor="ctr"/>
            <a:lstStyle/>
            <a:p>
              <a:pPr algn="ctr" eaLnBrk="0" hangingPunct="0">
                <a:defRPr/>
              </a:pPr>
              <a:r>
                <a:rPr lang="ru-RU" altLang="ru-RU" sz="1700">
                  <a:latin typeface="Arial" charset="0"/>
                </a:rPr>
                <a:t>Неналоговые доходы</a:t>
              </a:r>
            </a:p>
          </p:txBody>
        </p:sp>
        <p:sp>
          <p:nvSpPr>
            <p:cNvPr id="14" name="_s8202"/>
            <p:cNvSpPr>
              <a:spLocks noChangeArrowheads="1"/>
            </p:cNvSpPr>
            <p:nvPr/>
          </p:nvSpPr>
          <p:spPr bwMode="auto">
            <a:xfrm>
              <a:off x="333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6868" tIns="43434" rIns="86868" bIns="43434" anchor="ctr"/>
            <a:lstStyle/>
            <a:p>
              <a:pPr algn="ctr" eaLnBrk="0" hangingPunct="0">
                <a:defRPr/>
              </a:pPr>
              <a:r>
                <a:rPr lang="ru-RU" altLang="ru-RU" sz="1700">
                  <a:latin typeface="Arial" charset="0"/>
                </a:rPr>
                <a:t>Безвозмездные </a:t>
              </a:r>
            </a:p>
            <a:p>
              <a:pPr algn="ctr" eaLnBrk="0" hangingPunct="0">
                <a:defRPr/>
              </a:pPr>
              <a:r>
                <a:rPr lang="ru-RU" altLang="ru-RU" sz="1700">
                  <a:latin typeface="Arial" charset="0"/>
                </a:rPr>
                <a:t>поступления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82688" y="277813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</a:t>
            </a:r>
            <a:b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межбюджетных отношениях</a:t>
            </a:r>
          </a:p>
        </p:txBody>
      </p:sp>
      <p:sp>
        <p:nvSpPr>
          <p:cNvPr id="26626" name="AutoShape 8"/>
          <p:cNvSpPr>
            <a:spLocks noChangeArrowheads="1"/>
          </p:cNvSpPr>
          <p:nvPr/>
        </p:nvSpPr>
        <p:spPr bwMode="auto">
          <a:xfrm>
            <a:off x="2411413" y="2781300"/>
            <a:ext cx="4248150" cy="2016125"/>
          </a:xfrm>
          <a:prstGeom prst="octagon">
            <a:avLst>
              <a:gd name="adj" fmla="val 2928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 i="1">
                <a:latin typeface="Arial" charset="0"/>
              </a:rPr>
              <a:t>Межбюджетные трансферты</a:t>
            </a:r>
            <a:r>
              <a:rPr lang="ru-RU" altLang="ru-RU">
                <a:latin typeface="Arial" charset="0"/>
              </a:rPr>
              <a:t> – </a:t>
            </a:r>
          </a:p>
          <a:p>
            <a:pPr algn="ctr"/>
            <a:r>
              <a:rPr lang="ru-RU" altLang="ru-RU" sz="1600">
                <a:latin typeface="Arial" charset="0"/>
              </a:rPr>
              <a:t>это средства,</a:t>
            </a:r>
          </a:p>
          <a:p>
            <a:pPr algn="ctr"/>
            <a:r>
              <a:rPr lang="ru-RU" altLang="ru-RU" sz="1600">
                <a:latin typeface="Arial" charset="0"/>
              </a:rPr>
              <a:t>предоставляемые одним бюджетом</a:t>
            </a:r>
          </a:p>
          <a:p>
            <a:pPr algn="ctr"/>
            <a:r>
              <a:rPr lang="ru-RU" altLang="ru-RU" sz="1600">
                <a:latin typeface="Arial" charset="0"/>
              </a:rPr>
              <a:t>бюджетной системы Российской Федерации</a:t>
            </a:r>
          </a:p>
          <a:p>
            <a:pPr algn="ctr"/>
            <a:r>
              <a:rPr lang="ru-RU" altLang="ru-RU" sz="1600">
                <a:latin typeface="Arial" charset="0"/>
              </a:rPr>
              <a:t>другому бюджету бюджетной системы </a:t>
            </a:r>
          </a:p>
          <a:p>
            <a:pPr algn="ctr"/>
            <a:r>
              <a:rPr lang="ru-RU" altLang="ru-RU" sz="1600">
                <a:latin typeface="Arial" charset="0"/>
              </a:rPr>
              <a:t>Российской Федерации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1352550" cy="18097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2017713" cy="2159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b="1" i="1">
                <a:solidFill>
                  <a:srgbClr val="000000"/>
                </a:solidFill>
                <a:latin typeface="Calibri" pitchFamily="34" charset="0"/>
              </a:rPr>
              <a:t>Дотации</a:t>
            </a:r>
            <a:r>
              <a:rPr lang="ru-RU" i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400" i="1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от лат. "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Dotatio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" – дар, пожертвование</a:t>
            </a:r>
            <a:r>
              <a:rPr lang="ru-RU" sz="1400" i="1">
                <a:solidFill>
                  <a:srgbClr val="000000"/>
                </a:solidFill>
                <a:latin typeface="Calibri" pitchFamily="34" charset="0"/>
              </a:rPr>
              <a:t>) – 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предоставляются без определения конкретной цели их использования</a:t>
            </a:r>
            <a:endParaRPr lang="ru-RU" sz="1400" i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250825" y="4868863"/>
            <a:ext cx="3384550" cy="18383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>
                <a:solidFill>
                  <a:srgbClr val="000000"/>
                </a:solidFill>
                <a:latin typeface="Calibri" pitchFamily="34" charset="0"/>
              </a:rPr>
              <a:t>Субвенции</a:t>
            </a:r>
            <a:r>
              <a:rPr lang="ru-RU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(от лат. "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Subvenire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" –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приходить на помощь) – предоставляются на финансирование "переданных" другим публично-правовым образованиям полномочий</a:t>
            </a: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Document"/>
          <p:cNvSpPr>
            <a:spLocks noEditPoints="1" noChangeArrowheads="1"/>
          </p:cNvSpPr>
          <p:nvPr/>
        </p:nvSpPr>
        <p:spPr bwMode="auto">
          <a:xfrm>
            <a:off x="5508625" y="4868863"/>
            <a:ext cx="3455988" cy="1828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>
                <a:solidFill>
                  <a:srgbClr val="000000"/>
                </a:solidFill>
                <a:latin typeface="Calibri" pitchFamily="34" charset="0"/>
              </a:rPr>
              <a:t>Субсидии</a:t>
            </a:r>
            <a:r>
              <a:rPr lang="ru-RU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(от лат. "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Subsidium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" – поддержка) – предоставляются на условиях долевого софинансирования расходов других бюджетов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6659563" y="2492375"/>
            <a:ext cx="2305050" cy="2087563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>
                <a:solidFill>
                  <a:srgbClr val="000000"/>
                </a:solidFill>
                <a:latin typeface="Calibri" pitchFamily="34" charset="0"/>
              </a:rPr>
              <a:t>Иные</a:t>
            </a:r>
            <a:r>
              <a:rPr lang="ru-RU" b="1" i="1">
                <a:latin typeface="Calibri" pitchFamily="34" charset="0"/>
              </a:rPr>
              <a:t> </a:t>
            </a:r>
            <a:r>
              <a:rPr lang="ru-RU" b="1" i="1">
                <a:solidFill>
                  <a:srgbClr val="000000"/>
                </a:solidFill>
                <a:latin typeface="Calibri" pitchFamily="34" charset="0"/>
              </a:rPr>
              <a:t>межбюджетные</a:t>
            </a:r>
            <a:r>
              <a:rPr lang="ru-RU" b="1" i="1">
                <a:latin typeface="Calibri" pitchFamily="34" charset="0"/>
              </a:rPr>
              <a:t> </a:t>
            </a:r>
            <a:r>
              <a:rPr lang="ru-RU" b="1" i="1">
                <a:solidFill>
                  <a:srgbClr val="000000"/>
                </a:solidFill>
                <a:latin typeface="Calibri" pitchFamily="34" charset="0"/>
              </a:rPr>
              <a:t>трансферты</a:t>
            </a:r>
            <a:r>
              <a:rPr lang="ru-RU">
                <a:solidFill>
                  <a:srgbClr val="000000"/>
                </a:solidFill>
                <a:latin typeface="Calibri" pitchFamily="34" charset="0"/>
              </a:rPr>
              <a:t> – 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предоставляются на определённые цели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49288" y="1409700"/>
            <a:ext cx="7772400" cy="820738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/>
              <a:buChar char="n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>
                  <a:shade val="75000"/>
                </a:schemeClr>
              </a:buClr>
              <a:buSzPct val="85000"/>
              <a:buFont typeface="Wingdings"/>
              <a:buChar char="n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>
                  <a:shade val="50000"/>
                </a:schemeClr>
              </a:buClr>
              <a:buSzPct val="75000"/>
              <a:buFont typeface="Wingdings"/>
              <a:buChar char="n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6">
                  <a:shade val="50000"/>
                </a:schemeClr>
              </a:buClr>
              <a:buSzPct val="75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3">
                  <a:shade val="50000"/>
                </a:schemeClr>
              </a:buClr>
              <a:buSzPct val="70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2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5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5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1600" b="1" i="1" kern="0" dirty="0" smtClean="0"/>
              <a:t>Межбюджетные отношения</a:t>
            </a:r>
            <a:r>
              <a:rPr lang="ru-RU" altLang="ru-RU" sz="1600" kern="0" dirty="0" smtClean="0"/>
              <a:t> –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altLang="ru-RU" sz="16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827088" y="765175"/>
            <a:ext cx="7561336" cy="3239889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Доходы  бюджета поселения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 утверждены в сумме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6092,1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тыс. рублей.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Собственные  доходы  бюджета поселения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году прогнозируются в объеме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2464,9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оходными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источниками являются налоговые и неналоговые доходы, их доля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году составит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40,5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процента в общих доходах решения о бюджете поселения.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>
              <a:solidFill>
                <a:srgbClr val="89898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61048"/>
            <a:ext cx="6840760" cy="2765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897"/>
          <p:cNvSpPr txBox="1">
            <a:spLocks noChangeArrowheads="1"/>
          </p:cNvSpPr>
          <p:nvPr/>
        </p:nvSpPr>
        <p:spPr bwMode="auto">
          <a:xfrm>
            <a:off x="7236296" y="704612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000" dirty="0" err="1">
                <a:latin typeface="Arial" charset="0"/>
              </a:rPr>
              <a:t>тыс.руб</a:t>
            </a:r>
            <a:r>
              <a:rPr lang="ru-RU" altLang="ru-RU" sz="1000" dirty="0">
                <a:latin typeface="Arial" charset="0"/>
              </a:rPr>
              <a:t>.</a:t>
            </a:r>
          </a:p>
        </p:txBody>
      </p:sp>
      <p:sp>
        <p:nvSpPr>
          <p:cNvPr id="30891" name="Rectangle 171"/>
          <p:cNvSpPr>
            <a:spLocks noGrp="1" noChangeArrowheads="1"/>
          </p:cNvSpPr>
          <p:nvPr>
            <p:ph type="title"/>
          </p:nvPr>
        </p:nvSpPr>
        <p:spPr>
          <a:xfrm>
            <a:off x="467544" y="260649"/>
            <a:ext cx="8208912" cy="68843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28825" name="Text Box 175"/>
          <p:cNvSpPr txBox="1">
            <a:spLocks noChangeArrowheads="1"/>
          </p:cNvSpPr>
          <p:nvPr/>
        </p:nvSpPr>
        <p:spPr bwMode="auto">
          <a:xfrm>
            <a:off x="971550" y="404813"/>
            <a:ext cx="7632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b="1" dirty="0" smtClean="0"/>
              <a:t>Информация об исполнении бюджета </a:t>
            </a:r>
            <a:r>
              <a:rPr lang="ru-RU" sz="1000" b="1" dirty="0" err="1" smtClean="0"/>
              <a:t>Ковылкинского</a:t>
            </a:r>
            <a:r>
              <a:rPr lang="ru-RU" sz="1000" b="1" dirty="0" smtClean="0"/>
              <a:t> сельского поселения Тацинского района за             2-й квартал  </a:t>
            </a:r>
            <a:r>
              <a:rPr lang="ru-RU" sz="1000" b="1" dirty="0" smtClean="0"/>
              <a:t>2018 </a:t>
            </a:r>
            <a:r>
              <a:rPr lang="ru-RU" sz="1000" b="1" dirty="0" smtClean="0"/>
              <a:t>года</a:t>
            </a:r>
            <a:r>
              <a:rPr lang="ru-RU" sz="1000" dirty="0" smtClean="0"/>
              <a:t> </a:t>
            </a:r>
            <a:endParaRPr lang="ru-RU" sz="1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734750"/>
              </p:ext>
            </p:extLst>
          </p:nvPr>
        </p:nvGraphicFramePr>
        <p:xfrm>
          <a:off x="179512" y="1052736"/>
          <a:ext cx="8784975" cy="55446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3068"/>
                <a:gridCol w="1267653"/>
                <a:gridCol w="1175647"/>
                <a:gridCol w="1158607"/>
              </a:tblGrid>
              <a:tr h="192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Наименование показателей</a:t>
                      </a:r>
                      <a:endParaRPr lang="ru-RU" sz="5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утвержденный бюджет 2018 года Собранием депутатов </a:t>
                      </a:r>
                      <a:endParaRPr lang="ru-RU" sz="5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Факт на 01.07.18г.</a:t>
                      </a:r>
                      <a:endParaRPr lang="ru-RU" sz="5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% выполнения к году</a:t>
                      </a:r>
                      <a:endParaRPr lang="ru-RU" sz="5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 anchor="ctr"/>
                </a:tc>
              </a:tr>
              <a:tr h="112557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 dirty="0">
                          <a:effectLst/>
                        </a:rPr>
                        <a:t>НАЛОГОВЫЕ И НЕНАЛОГОВЫЕ ДОХОДЫ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2464,9</a:t>
                      </a:r>
                      <a:endParaRPr lang="ru-RU" sz="5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520,0</a:t>
                      </a:r>
                      <a:endParaRPr lang="ru-RU" sz="5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21,1</a:t>
                      </a:r>
                      <a:endParaRPr lang="ru-RU" sz="5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</a:tr>
              <a:tr h="85451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 dirty="0">
                          <a:effectLst/>
                        </a:rPr>
                        <a:t>НАЛОГИ НА ПРИБЫЛЬ, ДОХОДЫ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215,0</a:t>
                      </a:r>
                      <a:endParaRPr lang="ru-RU" sz="5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81,0</a:t>
                      </a:r>
                      <a:endParaRPr lang="ru-RU" sz="5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37,7</a:t>
                      </a:r>
                      <a:endParaRPr lang="ru-RU" sz="5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</a:tr>
              <a:tr h="136556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 dirty="0">
                          <a:effectLst/>
                        </a:rPr>
                        <a:t>Налог на доходы физических лиц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215,0</a:t>
                      </a:r>
                      <a:endParaRPr lang="ru-RU" sz="5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81,0</a:t>
                      </a:r>
                      <a:endParaRPr lang="ru-RU" sz="5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37,7</a:t>
                      </a:r>
                      <a:endParaRPr lang="ru-RU" sz="5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</a:tr>
              <a:tr h="103245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 dirty="0">
                          <a:effectLst/>
                        </a:rPr>
                        <a:t>НАЛОГИ НА СОВОКУПНЫЙ ДОХОД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318,2</a:t>
                      </a:r>
                      <a:endParaRPr lang="ru-RU" sz="5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325,4</a:t>
                      </a:r>
                      <a:endParaRPr lang="ru-RU" sz="5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102,3</a:t>
                      </a:r>
                      <a:endParaRPr lang="ru-RU" sz="5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</a:tr>
              <a:tr h="112557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 dirty="0">
                          <a:effectLst/>
                        </a:rPr>
                        <a:t>Единый сельскохозяйственный налог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318,2</a:t>
                      </a:r>
                      <a:endParaRPr lang="ru-RU" sz="5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325,4</a:t>
                      </a:r>
                      <a:endParaRPr lang="ru-RU" sz="5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102,3</a:t>
                      </a:r>
                      <a:endParaRPr lang="ru-RU" sz="5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</a:tr>
              <a:tr h="85451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 dirty="0">
                          <a:effectLst/>
                        </a:rPr>
                        <a:t>ГОСУДАРСТВЕННАЯ ПОШЛИНА</a:t>
                      </a:r>
                      <a:endParaRPr lang="ru-RU" sz="5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3,8</a:t>
                      </a:r>
                      <a:endParaRPr lang="ru-RU" sz="5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2,2</a:t>
                      </a:r>
                      <a:endParaRPr lang="ru-RU" sz="5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 dirty="0">
                          <a:effectLst/>
                        </a:rPr>
                        <a:t>57,9</a:t>
                      </a:r>
                      <a:endParaRPr lang="ru-RU" sz="5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</a:tr>
              <a:tr h="145868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 dirty="0">
                          <a:effectLst/>
                        </a:rPr>
                        <a:t>Государственная пошлина по делам, рассматриваемым в судах общей юрисдикции, мировыми судьями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3,8</a:t>
                      </a:r>
                      <a:endParaRPr lang="ru-RU" sz="5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2,2</a:t>
                      </a:r>
                      <a:endParaRPr lang="ru-RU" sz="5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 dirty="0">
                          <a:effectLst/>
                        </a:rPr>
                        <a:t>57,9</a:t>
                      </a:r>
                      <a:endParaRPr lang="ru-RU" sz="5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</a:tr>
              <a:tr h="207938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 dirty="0">
                          <a:effectLst/>
                        </a:rPr>
                        <a:t>Государственная пошлина за совершение нотариальных действий (за исключением действий, совершаемых консульскими учреждениями Российской Федерации)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3,8</a:t>
                      </a:r>
                      <a:endParaRPr lang="ru-RU" sz="5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 dirty="0">
                          <a:effectLst/>
                        </a:rPr>
                        <a:t>2,2</a:t>
                      </a:r>
                      <a:endParaRPr lang="ru-RU" sz="5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 dirty="0">
                          <a:effectLst/>
                        </a:rPr>
                        <a:t>57,9</a:t>
                      </a:r>
                      <a:endParaRPr lang="ru-RU" sz="5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</a:tr>
              <a:tr h="86899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 dirty="0">
                          <a:effectLst/>
                        </a:rPr>
                        <a:t>Налоги на имущество</a:t>
                      </a:r>
                      <a:endParaRPr lang="ru-RU" sz="5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1899,7</a:t>
                      </a:r>
                      <a:endParaRPr lang="ru-RU" sz="5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85,4</a:t>
                      </a:r>
                      <a:endParaRPr lang="ru-RU" sz="5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 dirty="0">
                          <a:effectLst/>
                        </a:rPr>
                        <a:t>4,5</a:t>
                      </a:r>
                      <a:endParaRPr lang="ru-RU" sz="5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</a:tr>
              <a:tr h="86899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 dirty="0">
                          <a:effectLst/>
                        </a:rPr>
                        <a:t>Налог на имущество физических лиц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108,6</a:t>
                      </a:r>
                      <a:endParaRPr lang="ru-RU" sz="5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31,5</a:t>
                      </a:r>
                      <a:endParaRPr lang="ru-RU" sz="5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 dirty="0">
                          <a:effectLst/>
                        </a:rPr>
                        <a:t>29,0</a:t>
                      </a:r>
                      <a:endParaRPr lang="ru-RU" sz="5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</a:tr>
              <a:tr h="90003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 dirty="0">
                          <a:effectLst/>
                        </a:rPr>
                        <a:t>Земельный налог 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 dirty="0">
                          <a:effectLst/>
                        </a:rPr>
                        <a:t>1791,1</a:t>
                      </a:r>
                      <a:endParaRPr lang="ru-RU" sz="5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53,9</a:t>
                      </a:r>
                      <a:endParaRPr lang="ru-RU" sz="5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 dirty="0">
                          <a:effectLst/>
                        </a:rPr>
                        <a:t>3,0</a:t>
                      </a:r>
                      <a:endParaRPr lang="ru-RU" sz="5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</a:tr>
              <a:tr h="181868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 dirty="0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5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 dirty="0">
                          <a:effectLst/>
                        </a:rPr>
                        <a:t>13,2</a:t>
                      </a:r>
                      <a:endParaRPr lang="ru-RU" sz="5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7,9</a:t>
                      </a:r>
                      <a:endParaRPr lang="ru-RU" sz="5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 dirty="0">
                          <a:effectLst/>
                        </a:rPr>
                        <a:t>59,8</a:t>
                      </a:r>
                      <a:endParaRPr lang="ru-RU" sz="5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</a:tr>
              <a:tr h="347599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 dirty="0">
                          <a:effectLst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 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5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 dirty="0">
                          <a:effectLst/>
                        </a:rPr>
                        <a:t>13,2</a:t>
                      </a:r>
                      <a:endParaRPr lang="ru-RU" sz="5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7,9</a:t>
                      </a:r>
                      <a:endParaRPr lang="ru-RU" sz="5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 dirty="0">
                          <a:effectLst/>
                        </a:rPr>
                        <a:t>59,8</a:t>
                      </a:r>
                      <a:endParaRPr lang="ru-RU" sz="5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</a:tr>
              <a:tr h="301046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 dirty="0">
                          <a:effectLst/>
                        </a:rPr>
                        <a:t>Доходы, получаемые в виде арендной платы за земли после </a:t>
                      </a:r>
                      <a:r>
                        <a:rPr lang="ru-RU" sz="500" u="none" strike="noStrike" dirty="0" err="1">
                          <a:effectLst/>
                        </a:rPr>
                        <a:t>разгранечения</a:t>
                      </a:r>
                      <a:r>
                        <a:rPr lang="ru-RU" sz="500" u="none" strike="noStrike" dirty="0">
                          <a:effectLst/>
                        </a:rPr>
                        <a:t> государственной собственности на землю, а также  средства от  продажи права на заключения договоров аренды указанных земельных участков (за исключением земельных участков бюджетных и автономных учреждений)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 dirty="0">
                          <a:effectLst/>
                        </a:rPr>
                        <a:t>4,6</a:t>
                      </a:r>
                      <a:endParaRPr lang="ru-RU" sz="5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 dirty="0">
                          <a:effectLst/>
                        </a:rPr>
                        <a:t>2,8</a:t>
                      </a:r>
                      <a:endParaRPr lang="ru-RU" sz="5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 dirty="0">
                          <a:effectLst/>
                        </a:rPr>
                        <a:t>60,9</a:t>
                      </a:r>
                      <a:endParaRPr lang="ru-RU" sz="5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</a:tr>
              <a:tr h="263803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Доходы от сдачи в аренду имущества, находящегося в оперативном управлении органов управления муниципальных районов и созданных ими учреждений (за исключением имущества муниципальных бюджетных и автономных учреждений)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 dirty="0">
                          <a:effectLst/>
                        </a:rPr>
                        <a:t>8,6</a:t>
                      </a:r>
                      <a:endParaRPr lang="ru-RU" sz="5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5,1</a:t>
                      </a:r>
                      <a:endParaRPr lang="ru-RU" sz="5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 dirty="0">
                          <a:effectLst/>
                        </a:rPr>
                        <a:t>59,3</a:t>
                      </a:r>
                      <a:endParaRPr lang="ru-RU" sz="5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</a:tr>
              <a:tr h="145868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ПРОЧИЕ НЕНАЛОГОВЫЕ ДОХОДЫ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 dirty="0">
                          <a:effectLst/>
                        </a:rPr>
                        <a:t>0,0</a:t>
                      </a:r>
                      <a:endParaRPr lang="ru-RU" sz="5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</a:tr>
              <a:tr h="152075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Прочие неналоговые доходы бюджетов сельских поселений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 dirty="0">
                          <a:effectLst/>
                        </a:rPr>
                        <a:t>0,0</a:t>
                      </a:r>
                      <a:endParaRPr lang="ru-RU" sz="5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 dirty="0">
                          <a:effectLst/>
                        </a:rPr>
                        <a:t>0,0</a:t>
                      </a:r>
                      <a:endParaRPr lang="ru-RU" sz="5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</a:tr>
              <a:tr h="124970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ШТРАФЫ, САНКЦИИ, ВОЗМЕЩЕНИЕ УЩЕРБА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15,0</a:t>
                      </a:r>
                      <a:endParaRPr lang="ru-RU" sz="5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18,1</a:t>
                      </a:r>
                      <a:endParaRPr lang="ru-RU" sz="5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 dirty="0">
                          <a:effectLst/>
                        </a:rPr>
                        <a:t>120,7</a:t>
                      </a:r>
                      <a:endParaRPr lang="ru-RU" sz="5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</a:tr>
              <a:tr h="456224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 dirty="0">
                          <a:effectLst/>
                        </a:rPr>
                        <a:t>Денежные взыскания (штрафы) за нарушение законодательства Российской Федерации о контрактной системе в сфере закупок товаров, работ, услуг для обеспечения государственных и муниципальных нужд для нужд сельских поселений (федеральные государственные органы, Банк России, органы управления государственными внебюджетными фондами Российской Федерации)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10,0</a:t>
                      </a:r>
                      <a:endParaRPr lang="ru-RU" sz="5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 dirty="0">
                          <a:effectLst/>
                        </a:rPr>
                        <a:t>10,0</a:t>
                      </a:r>
                      <a:endParaRPr lang="ru-RU" sz="5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 dirty="0">
                          <a:effectLst/>
                        </a:rPr>
                        <a:t>100,0</a:t>
                      </a:r>
                      <a:endParaRPr lang="ru-RU" sz="5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</a:tr>
              <a:tr h="207938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Денежные взыскания (штрафы), установленные законами субъектов Российской Федерации за несоблюдение муниципальных правовых актов, зачисляемые в бюджеты поселений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5,0</a:t>
                      </a:r>
                      <a:endParaRPr lang="ru-RU" sz="5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 dirty="0">
                          <a:effectLst/>
                        </a:rPr>
                        <a:t>8,1</a:t>
                      </a:r>
                      <a:endParaRPr lang="ru-RU" sz="5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 dirty="0">
                          <a:effectLst/>
                        </a:rPr>
                        <a:t>162,0</a:t>
                      </a:r>
                      <a:endParaRPr lang="ru-RU" sz="5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</a:tr>
              <a:tr h="90003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БЕЗВОЗМЕЗДНЫЕ ПОСТУПЛЕНИЯ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3627,2</a:t>
                      </a:r>
                      <a:endParaRPr lang="ru-RU" sz="5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2354,9</a:t>
                      </a:r>
                      <a:endParaRPr lang="ru-RU" sz="5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 dirty="0">
                          <a:effectLst/>
                        </a:rPr>
                        <a:t>64,9</a:t>
                      </a:r>
                      <a:endParaRPr lang="ru-RU" sz="5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</a:tr>
              <a:tr h="152075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3627,2</a:t>
                      </a:r>
                      <a:endParaRPr lang="ru-RU" sz="5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2023,7</a:t>
                      </a:r>
                      <a:endParaRPr lang="ru-RU" sz="5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 dirty="0">
                          <a:effectLst/>
                        </a:rPr>
                        <a:t>55,8</a:t>
                      </a:r>
                      <a:endParaRPr lang="ru-RU" sz="5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</a:tr>
              <a:tr h="191800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Дотации бюджетам субъектов Российской Федерации и муниципальных образований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3033,7</a:t>
                      </a:r>
                      <a:endParaRPr lang="ru-RU" sz="5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1984,5</a:t>
                      </a:r>
                      <a:endParaRPr lang="ru-RU" sz="5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 dirty="0">
                          <a:effectLst/>
                        </a:rPr>
                        <a:t>65,4</a:t>
                      </a:r>
                      <a:endParaRPr lang="ru-RU" sz="5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</a:tr>
              <a:tr h="139661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Дотации на выравнивание бюджетной обеспеченности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3033,7</a:t>
                      </a:r>
                      <a:endParaRPr lang="ru-RU" sz="5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1984,5</a:t>
                      </a:r>
                      <a:endParaRPr lang="ru-RU" sz="5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 dirty="0">
                          <a:effectLst/>
                        </a:rPr>
                        <a:t>65,4</a:t>
                      </a:r>
                      <a:endParaRPr lang="ru-RU" sz="5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</a:tr>
              <a:tr h="127246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Дотации бюджетам муниципальных районов на выравнивание бюджетной обеспеченности 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3033,7</a:t>
                      </a:r>
                      <a:endParaRPr lang="ru-RU" sz="5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1984,5</a:t>
                      </a:r>
                      <a:endParaRPr lang="ru-RU" sz="5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 dirty="0">
                          <a:effectLst/>
                        </a:rPr>
                        <a:t>65,4</a:t>
                      </a:r>
                      <a:endParaRPr lang="ru-RU" sz="5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</a:tr>
              <a:tr h="167592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Субвенции бюджетам субъектов Российской Федерации и муниципальных образований</a:t>
                      </a:r>
                      <a:endParaRPr lang="ru-RU" sz="5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76,0</a:t>
                      </a:r>
                      <a:endParaRPr lang="ru-RU" sz="5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39,2</a:t>
                      </a:r>
                      <a:endParaRPr lang="ru-RU" sz="5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 dirty="0">
                          <a:effectLst/>
                        </a:rPr>
                        <a:t>51,6</a:t>
                      </a:r>
                      <a:endParaRPr lang="ru-RU" sz="5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</a:tr>
              <a:tr h="223457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Субвенции бюджетам сельских поселений на осуществление первичного воинского учета на территориях,где отсутствуют военные комиссариаты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75,8</a:t>
                      </a:r>
                      <a:endParaRPr lang="ru-RU" sz="5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39,0</a:t>
                      </a:r>
                      <a:endParaRPr lang="ru-RU" sz="5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 dirty="0">
                          <a:effectLst/>
                        </a:rPr>
                        <a:t>51,5</a:t>
                      </a:r>
                      <a:endParaRPr lang="ru-RU" sz="5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</a:tr>
              <a:tr h="192421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Субвенции бюджетам сельских поселений на выполнение передаваемых полномочий субъектов Российской Федерации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0,2</a:t>
                      </a:r>
                      <a:endParaRPr lang="ru-RU" sz="5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0,2</a:t>
                      </a:r>
                      <a:endParaRPr lang="ru-RU" sz="5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 dirty="0">
                          <a:effectLst/>
                        </a:rPr>
                        <a:t>100,0</a:t>
                      </a:r>
                      <a:endParaRPr lang="ru-RU" sz="5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</a:tr>
              <a:tr h="105521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Прочие межбюджетные трансферты, передаваемые бюджетам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517,5</a:t>
                      </a:r>
                      <a:endParaRPr lang="ru-RU" sz="5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331,2</a:t>
                      </a:r>
                      <a:endParaRPr lang="ru-RU" sz="5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 dirty="0">
                          <a:effectLst/>
                        </a:rPr>
                        <a:t>0,0</a:t>
                      </a:r>
                      <a:endParaRPr lang="ru-RU" sz="5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</a:tr>
              <a:tr h="158281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Прочие межбюджетные трансферты, передаваемые бюджетам сельских поселений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479,2</a:t>
                      </a:r>
                      <a:endParaRPr lang="ru-RU" sz="5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296,2</a:t>
                      </a:r>
                      <a:endParaRPr lang="ru-RU" sz="5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 dirty="0">
                          <a:effectLst/>
                        </a:rPr>
                        <a:t>0,0</a:t>
                      </a:r>
                      <a:endParaRPr lang="ru-RU" sz="5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</a:tr>
              <a:tr h="282424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Межбюджетные трансферты, передаваемые бюджетам сельских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38,3</a:t>
                      </a:r>
                      <a:endParaRPr lang="ru-RU" sz="5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35,0</a:t>
                      </a:r>
                      <a:endParaRPr lang="ru-RU" sz="5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 dirty="0">
                          <a:effectLst/>
                        </a:rPr>
                        <a:t>0,0</a:t>
                      </a:r>
                      <a:endParaRPr lang="ru-RU" sz="5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</a:tr>
              <a:tr h="86899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Всего доходов</a:t>
                      </a:r>
                      <a:endParaRPr lang="ru-RU" sz="5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6092,1</a:t>
                      </a:r>
                      <a:endParaRPr lang="ru-RU" sz="5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2874,9</a:t>
                      </a:r>
                      <a:endParaRPr lang="ru-RU" sz="5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 dirty="0">
                          <a:effectLst/>
                        </a:rPr>
                        <a:t>47,2</a:t>
                      </a:r>
                      <a:endParaRPr lang="ru-RU" sz="5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36" marR="2536" marT="2536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1510</TotalTime>
  <Words>1167</Words>
  <Application>Microsoft Office PowerPoint</Application>
  <PresentationFormat>Экран (4:3)</PresentationFormat>
  <Paragraphs>327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Cyr</vt:lpstr>
      <vt:lpstr>Calibri</vt:lpstr>
      <vt:lpstr>Times New Roman</vt:lpstr>
      <vt:lpstr>Verdana</vt:lpstr>
      <vt:lpstr>Wingdings</vt:lpstr>
      <vt:lpstr>Склон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162</cp:revision>
  <cp:lastPrinted>2014-05-13T11:35:02Z</cp:lastPrinted>
  <dcterms:created xsi:type="dcterms:W3CDTF">2014-05-12T16:47:43Z</dcterms:created>
  <dcterms:modified xsi:type="dcterms:W3CDTF">2018-07-20T12:37:36Z</dcterms:modified>
</cp:coreProperties>
</file>